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6858000" cx="12192000"/>
  <p:notesSz cx="6858000" cy="9144000"/>
  <p:embeddedFontLst>
    <p:embeddedFont>
      <p:font typeface="Century Gothic"/>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FFDB86B-B612-4C2A-B092-C3F928561F5B}">
  <a:tblStyle styleId="{7FFDB86B-B612-4C2A-B092-C3F928561F5B}"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F1FA"/>
          </a:solidFill>
        </a:fill>
      </a:tcStyle>
    </a:wholeTbl>
    <a:band1H>
      <a:tcTxStyle/>
      <a:tcStyle>
        <a:fill>
          <a:solidFill>
            <a:srgbClr val="CBE2F5"/>
          </a:solidFill>
        </a:fill>
      </a:tcStyle>
    </a:band1H>
    <a:band2H>
      <a:tcTxStyle/>
    </a:band2H>
    <a:band1V>
      <a:tcTxStyle/>
      <a:tcStyle>
        <a:fill>
          <a:solidFill>
            <a:srgbClr val="CBE2F5"/>
          </a:solidFill>
        </a:fill>
      </a:tcStyle>
    </a:band1V>
    <a:band2V>
      <a:tcTxStyle/>
    </a:band2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CenturyGothic-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CenturyGothic-italic.fntdata"/><Relationship Id="rId12" Type="http://schemas.openxmlformats.org/officeDocument/2006/relationships/slide" Target="slides/slide7.xml"/><Relationship Id="rId56" Type="http://schemas.openxmlformats.org/officeDocument/2006/relationships/font" Target="fonts/CenturyGothic-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CenturyGothic-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2c356d8869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2c356d886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2c356d8869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2c356d886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2c356d8869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2c356d886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2c356d8869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2c356d886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2c356d8869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2c356d886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2c356d8869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2c356d886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2c356d8869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2c356d886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2c356d8869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2c356d886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2c356d8869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2c356d886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2c356d8869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2c356d886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2c356d8869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2c356d886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2c356d8869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2c356d8869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2c356d8869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2c356d886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2c356d8869_0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2c356d8869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2cb6873e7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2cb6873e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2c356d8869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2c356d886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2cb6873e75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2cb6873e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gradFill>
          <a:gsLst>
            <a:gs pos="0">
              <a:srgbClr val="E1DBC9"/>
            </a:gs>
            <a:gs pos="77000">
              <a:srgbClr val="C8C1B0"/>
            </a:gs>
            <a:gs pos="100000">
              <a:srgbClr val="C0BAAA"/>
            </a:gs>
          </a:gsLst>
          <a:lin ang="5400000" scaled="0"/>
        </a:gradFill>
      </p:bgPr>
    </p:bg>
    <p:spTree>
      <p:nvGrpSpPr>
        <p:cNvPr id="12" name="Shape 12"/>
        <p:cNvGrpSpPr/>
        <p:nvPr/>
      </p:nvGrpSpPr>
      <p:grpSpPr>
        <a:xfrm>
          <a:off x="0" y="0"/>
          <a:ext cx="0" cy="0"/>
          <a:chOff x="0" y="0"/>
          <a:chExt cx="0" cy="0"/>
        </a:xfrm>
      </p:grpSpPr>
      <p:sp>
        <p:nvSpPr>
          <p:cNvPr id="13" name="Google Shape;13;p2"/>
          <p:cNvSpPr/>
          <p:nvPr/>
        </p:nvSpPr>
        <p:spPr>
          <a:xfrm>
            <a:off x="0" y="0"/>
            <a:ext cx="12192000" cy="6858000"/>
          </a:xfrm>
          <a:prstGeom prst="rect">
            <a:avLst/>
          </a:prstGeom>
          <a:blipFill rotWithShape="1">
            <a:blip r:embed="rId2">
              <a:alphaModFix amt="45000"/>
            </a:blip>
            <a:tile algn="tl" flip="none" tx="-44450" sx="85000" ty="3810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307870" y="1267730"/>
            <a:ext cx="9576262" cy="4307950"/>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135880" y="1267730"/>
            <a:ext cx="1920240" cy="73152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5250180" y="1267730"/>
            <a:ext cx="1691640" cy="645295"/>
            <a:chOff x="5318306" y="1386268"/>
            <a:chExt cx="1567331" cy="645295"/>
          </a:xfrm>
        </p:grpSpPr>
        <p:cxnSp>
          <p:nvCxnSpPr>
            <p:cNvPr id="18" name="Google Shape;18;p2"/>
            <p:cNvCxnSpPr/>
            <p:nvPr/>
          </p:nvCxnSpPr>
          <p:spPr>
            <a:xfrm>
              <a:off x="5318306" y="1386268"/>
              <a:ext cx="0" cy="640080"/>
            </a:xfrm>
            <a:prstGeom prst="straightConnector1">
              <a:avLst/>
            </a:prstGeom>
            <a:solidFill>
              <a:srgbClr val="262626"/>
            </a:solidFill>
            <a:ln cap="flat" cmpd="sng" w="9525">
              <a:solidFill>
                <a:schemeClr val="dk1"/>
              </a:solidFill>
              <a:prstDash val="solid"/>
              <a:miter lim="800000"/>
              <a:headEnd len="sm" w="sm" type="none"/>
              <a:tailEnd len="sm" w="sm" type="none"/>
            </a:ln>
          </p:spPr>
        </p:cxnSp>
        <p:cxnSp>
          <p:nvCxnSpPr>
            <p:cNvPr id="19" name="Google Shape;19;p2"/>
            <p:cNvCxnSpPr/>
            <p:nvPr/>
          </p:nvCxnSpPr>
          <p:spPr>
            <a:xfrm>
              <a:off x="6885637" y="1386268"/>
              <a:ext cx="0" cy="640080"/>
            </a:xfrm>
            <a:prstGeom prst="straightConnector1">
              <a:avLst/>
            </a:prstGeom>
            <a:solidFill>
              <a:srgbClr val="262626"/>
            </a:solidFill>
            <a:ln cap="flat" cmpd="sng" w="9525">
              <a:solidFill>
                <a:schemeClr val="dk1"/>
              </a:solidFill>
              <a:prstDash val="solid"/>
              <a:miter lim="800000"/>
              <a:headEnd len="sm" w="sm" type="none"/>
              <a:tailEnd len="sm" w="sm" type="none"/>
            </a:ln>
          </p:spPr>
        </p:cxnSp>
        <p:cxnSp>
          <p:nvCxnSpPr>
            <p:cNvPr id="20" name="Google Shape;20;p2"/>
            <p:cNvCxnSpPr/>
            <p:nvPr/>
          </p:nvCxnSpPr>
          <p:spPr>
            <a:xfrm>
              <a:off x="5318306" y="2031563"/>
              <a:ext cx="1567331" cy="0"/>
            </a:xfrm>
            <a:prstGeom prst="straightConnector1">
              <a:avLst/>
            </a:prstGeom>
            <a:solidFill>
              <a:srgbClr val="262626"/>
            </a:solidFill>
            <a:ln cap="flat" cmpd="sng" w="9525">
              <a:solidFill>
                <a:schemeClr val="dk1"/>
              </a:solidFill>
              <a:prstDash val="solid"/>
              <a:miter lim="800000"/>
              <a:headEnd len="sm" w="sm" type="none"/>
              <a:tailEnd len="sm" w="sm" type="none"/>
            </a:ln>
          </p:spPr>
        </p:cxnSp>
      </p:grpSp>
      <p:sp>
        <p:nvSpPr>
          <p:cNvPr id="21" name="Google Shape;21;p2"/>
          <p:cNvSpPr txBox="1"/>
          <p:nvPr>
            <p:ph type="ctrTitle"/>
          </p:nvPr>
        </p:nvSpPr>
        <p:spPr>
          <a:xfrm>
            <a:off x="1561708" y="2091263"/>
            <a:ext cx="9068586" cy="2590800"/>
          </a:xfrm>
          <a:prstGeom prst="rect">
            <a:avLst/>
          </a:prstGeom>
          <a:noFill/>
          <a:ln>
            <a:noFill/>
          </a:ln>
        </p:spPr>
        <p:txBody>
          <a:bodyPr anchorCtr="0" anchor="ctr" bIns="45700" lIns="91425" spcFirstLastPara="1" rIns="91425" wrap="square" tIns="45700">
            <a:noAutofit/>
          </a:bodyPr>
          <a:lstStyle>
            <a:lvl1pPr lvl="0" algn="ctr">
              <a:lnSpc>
                <a:spcPct val="83000"/>
              </a:lnSpc>
              <a:spcBef>
                <a:spcPts val="0"/>
              </a:spcBef>
              <a:spcAft>
                <a:spcPts val="0"/>
              </a:spcAft>
              <a:buClr>
                <a:srgbClr val="262626"/>
              </a:buClr>
              <a:buSzPts val="7200"/>
              <a:buFont typeface="Century Gothic"/>
              <a:buNone/>
              <a:defRPr b="0" sz="7200" cap="none">
                <a:solidFill>
                  <a:srgbClr val="262626"/>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
          <p:cNvSpPr txBox="1"/>
          <p:nvPr>
            <p:ph idx="1" type="subTitle"/>
          </p:nvPr>
        </p:nvSpPr>
        <p:spPr>
          <a:xfrm>
            <a:off x="1562100" y="4682062"/>
            <a:ext cx="9070848" cy="45720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0"/>
              </a:spcBef>
              <a:spcAft>
                <a:spcPts val="0"/>
              </a:spcAft>
              <a:buSzPts val="1600"/>
              <a:buNone/>
              <a:defRPr sz="1600">
                <a:solidFill>
                  <a:schemeClr val="dk1"/>
                </a:solidFill>
              </a:defRPr>
            </a:lvl1pPr>
            <a:lvl2pPr lvl="1" algn="ctr">
              <a:lnSpc>
                <a:spcPct val="100000"/>
              </a:lnSpc>
              <a:spcBef>
                <a:spcPts val="500"/>
              </a:spcBef>
              <a:spcAft>
                <a:spcPts val="0"/>
              </a:spcAft>
              <a:buSzPts val="1600"/>
              <a:buNone/>
              <a:defRPr sz="1600"/>
            </a:lvl2pPr>
            <a:lvl3pPr lvl="2" algn="ctr">
              <a:lnSpc>
                <a:spcPct val="100000"/>
              </a:lnSpc>
              <a:spcBef>
                <a:spcPts val="500"/>
              </a:spcBef>
              <a:spcAft>
                <a:spcPts val="0"/>
              </a:spcAft>
              <a:buSzPts val="1600"/>
              <a:buNone/>
              <a:defRPr sz="16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p:txBody>
      </p:sp>
      <p:sp>
        <p:nvSpPr>
          <p:cNvPr id="23" name="Google Shape;23;p2"/>
          <p:cNvSpPr txBox="1"/>
          <p:nvPr>
            <p:ph idx="10" type="dt"/>
          </p:nvPr>
        </p:nvSpPr>
        <p:spPr>
          <a:xfrm>
            <a:off x="5318760" y="1341255"/>
            <a:ext cx="1554480" cy="52721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1300">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
          <p:cNvSpPr txBox="1"/>
          <p:nvPr>
            <p:ph idx="11" type="ftr"/>
          </p:nvPr>
        </p:nvSpPr>
        <p:spPr>
          <a:xfrm>
            <a:off x="1453896" y="5211060"/>
            <a:ext cx="5905500" cy="228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
          <p:cNvSpPr txBox="1"/>
          <p:nvPr>
            <p:ph idx="12" type="sldNum"/>
          </p:nvPr>
        </p:nvSpPr>
        <p:spPr>
          <a:xfrm>
            <a:off x="8606919" y="5212080"/>
            <a:ext cx="2111881" cy="2286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b="0" i="0" sz="1000" u="none" cap="none" strike="noStrike">
                <a:solidFill>
                  <a:srgbClr val="3F3F3F"/>
                </a:solidFill>
                <a:latin typeface="Century Gothic"/>
                <a:ea typeface="Century Gothic"/>
                <a:cs typeface="Century Gothic"/>
                <a:sym typeface="Century Gothic"/>
              </a:defRPr>
            </a:lvl1pPr>
            <a:lvl2pPr indent="0" lvl="1" marL="0" algn="r">
              <a:spcBef>
                <a:spcPts val="0"/>
              </a:spcBef>
              <a:buNone/>
              <a:defRPr b="0" i="0" sz="1000" u="none" cap="none" strike="noStrike">
                <a:solidFill>
                  <a:srgbClr val="3F3F3F"/>
                </a:solidFill>
                <a:latin typeface="Century Gothic"/>
                <a:ea typeface="Century Gothic"/>
                <a:cs typeface="Century Gothic"/>
                <a:sym typeface="Century Gothic"/>
              </a:defRPr>
            </a:lvl2pPr>
            <a:lvl3pPr indent="0" lvl="2" marL="0" algn="r">
              <a:spcBef>
                <a:spcPts val="0"/>
              </a:spcBef>
              <a:buNone/>
              <a:defRPr b="0" i="0" sz="1000" u="none" cap="none" strike="noStrike">
                <a:solidFill>
                  <a:srgbClr val="3F3F3F"/>
                </a:solidFill>
                <a:latin typeface="Century Gothic"/>
                <a:ea typeface="Century Gothic"/>
                <a:cs typeface="Century Gothic"/>
                <a:sym typeface="Century Gothic"/>
              </a:defRPr>
            </a:lvl3pPr>
            <a:lvl4pPr indent="0" lvl="3" marL="0" algn="r">
              <a:spcBef>
                <a:spcPts val="0"/>
              </a:spcBef>
              <a:buNone/>
              <a:defRPr b="0" i="0" sz="1000" u="none" cap="none" strike="noStrike">
                <a:solidFill>
                  <a:srgbClr val="3F3F3F"/>
                </a:solidFill>
                <a:latin typeface="Century Gothic"/>
                <a:ea typeface="Century Gothic"/>
                <a:cs typeface="Century Gothic"/>
                <a:sym typeface="Century Gothic"/>
              </a:defRPr>
            </a:lvl4pPr>
            <a:lvl5pPr indent="0" lvl="4" marL="0" algn="r">
              <a:spcBef>
                <a:spcPts val="0"/>
              </a:spcBef>
              <a:buNone/>
              <a:defRPr b="0" i="0" sz="1000" u="none" cap="none" strike="noStrike">
                <a:solidFill>
                  <a:srgbClr val="3F3F3F"/>
                </a:solidFill>
                <a:latin typeface="Century Gothic"/>
                <a:ea typeface="Century Gothic"/>
                <a:cs typeface="Century Gothic"/>
                <a:sym typeface="Century Gothic"/>
              </a:defRPr>
            </a:lvl5pPr>
            <a:lvl6pPr indent="0" lvl="5" marL="0" algn="r">
              <a:spcBef>
                <a:spcPts val="0"/>
              </a:spcBef>
              <a:buNone/>
              <a:defRPr b="0" i="0" sz="1000" u="none" cap="none" strike="noStrike">
                <a:solidFill>
                  <a:srgbClr val="3F3F3F"/>
                </a:solidFill>
                <a:latin typeface="Century Gothic"/>
                <a:ea typeface="Century Gothic"/>
                <a:cs typeface="Century Gothic"/>
                <a:sym typeface="Century Gothic"/>
              </a:defRPr>
            </a:lvl6pPr>
            <a:lvl7pPr indent="0" lvl="6" marL="0" algn="r">
              <a:spcBef>
                <a:spcPts val="0"/>
              </a:spcBef>
              <a:buNone/>
              <a:defRPr b="0" i="0" sz="1000" u="none" cap="none" strike="noStrike">
                <a:solidFill>
                  <a:srgbClr val="3F3F3F"/>
                </a:solidFill>
                <a:latin typeface="Century Gothic"/>
                <a:ea typeface="Century Gothic"/>
                <a:cs typeface="Century Gothic"/>
                <a:sym typeface="Century Gothic"/>
              </a:defRPr>
            </a:lvl7pPr>
            <a:lvl8pPr indent="0" lvl="7" marL="0" algn="r">
              <a:spcBef>
                <a:spcPts val="0"/>
              </a:spcBef>
              <a:buNone/>
              <a:defRPr b="0" i="0" sz="1000" u="none" cap="none" strike="noStrike">
                <a:solidFill>
                  <a:srgbClr val="3F3F3F"/>
                </a:solidFill>
                <a:latin typeface="Century Gothic"/>
                <a:ea typeface="Century Gothic"/>
                <a:cs typeface="Century Gothic"/>
                <a:sym typeface="Century Gothic"/>
              </a:defRPr>
            </a:lvl8pPr>
            <a:lvl9pPr indent="0" lvl="8" marL="0" algn="r">
              <a:spcBef>
                <a:spcPts val="0"/>
              </a:spcBef>
              <a:buNone/>
              <a:defRPr b="0" i="0" sz="1000" u="none" cap="none" strike="noStrike">
                <a:solidFill>
                  <a:srgbClr val="3F3F3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0" name="Shape 90"/>
        <p:cNvGrpSpPr/>
        <p:nvPr/>
      </p:nvGrpSpPr>
      <p:grpSpPr>
        <a:xfrm>
          <a:off x="0" y="0"/>
          <a:ext cx="0" cy="0"/>
          <a:chOff x="0" y="0"/>
          <a:chExt cx="0" cy="0"/>
        </a:xfrm>
      </p:grpSpPr>
      <p:sp>
        <p:nvSpPr>
          <p:cNvPr id="91" name="Google Shape;91;p11"/>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1"/>
          <p:cNvSpPr txBox="1"/>
          <p:nvPr>
            <p:ph idx="1" type="body"/>
          </p:nvPr>
        </p:nvSpPr>
        <p:spPr>
          <a:xfrm rot="5400000">
            <a:off x="4130040" y="-960120"/>
            <a:ext cx="3931920" cy="10058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93" name="Google Shape;93;p11"/>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1"/>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1"/>
          <p:cNvSpPr txBox="1"/>
          <p:nvPr>
            <p:ph idx="12" type="sldNum"/>
          </p:nvPr>
        </p:nvSpPr>
        <p:spPr>
          <a:xfrm>
            <a:off x="10469880" y="6307672"/>
            <a:ext cx="1463040" cy="27432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6" name="Shape 96"/>
        <p:cNvGrpSpPr/>
        <p:nvPr/>
      </p:nvGrpSpPr>
      <p:grpSpPr>
        <a:xfrm>
          <a:off x="0" y="0"/>
          <a:ext cx="0" cy="0"/>
          <a:chOff x="0" y="0"/>
          <a:chExt cx="0" cy="0"/>
        </a:xfrm>
      </p:grpSpPr>
      <p:sp>
        <p:nvSpPr>
          <p:cNvPr id="97" name="Google Shape;97;p12"/>
          <p:cNvSpPr txBox="1"/>
          <p:nvPr>
            <p:ph type="title"/>
          </p:nvPr>
        </p:nvSpPr>
        <p:spPr>
          <a:xfrm rot="5400000">
            <a:off x="7543800" y="2209800"/>
            <a:ext cx="5257800" cy="2362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2"/>
          <p:cNvSpPr txBox="1"/>
          <p:nvPr>
            <p:ph idx="1" type="body"/>
          </p:nvPr>
        </p:nvSpPr>
        <p:spPr>
          <a:xfrm rot="5400000">
            <a:off x="2247900" y="-647700"/>
            <a:ext cx="5257800" cy="80772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99" name="Google Shape;99;p12"/>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2"/>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2"/>
          <p:cNvSpPr txBox="1"/>
          <p:nvPr>
            <p:ph idx="12" type="sldNum"/>
          </p:nvPr>
        </p:nvSpPr>
        <p:spPr>
          <a:xfrm>
            <a:off x="10469880" y="6307672"/>
            <a:ext cx="1463040" cy="27432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3"/>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3"/>
          <p:cNvSpPr txBox="1"/>
          <p:nvPr>
            <p:ph idx="1" type="body"/>
          </p:nvPr>
        </p:nvSpPr>
        <p:spPr>
          <a:xfrm>
            <a:off x="1066800" y="2103120"/>
            <a:ext cx="10058400" cy="393192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29" name="Google Shape;29;p3"/>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
          <p:cNvSpPr txBox="1"/>
          <p:nvPr>
            <p:ph idx="12" type="sldNum"/>
          </p:nvPr>
        </p:nvSpPr>
        <p:spPr>
          <a:xfrm>
            <a:off x="10469880" y="6307672"/>
            <a:ext cx="1463040" cy="27432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gradFill>
          <a:gsLst>
            <a:gs pos="0">
              <a:srgbClr val="E1DBC9"/>
            </a:gs>
            <a:gs pos="77000">
              <a:srgbClr val="C8C1B0"/>
            </a:gs>
            <a:gs pos="100000">
              <a:srgbClr val="C0BAAA"/>
            </a:gs>
          </a:gsLst>
          <a:lin ang="5400000" scaled="0"/>
        </a:gradFill>
      </p:bgPr>
    </p:bg>
    <p:spTree>
      <p:nvGrpSpPr>
        <p:cNvPr id="32" name="Shape 32"/>
        <p:cNvGrpSpPr/>
        <p:nvPr/>
      </p:nvGrpSpPr>
      <p:grpSpPr>
        <a:xfrm>
          <a:off x="0" y="0"/>
          <a:ext cx="0" cy="0"/>
          <a:chOff x="0" y="0"/>
          <a:chExt cx="0" cy="0"/>
        </a:xfrm>
      </p:grpSpPr>
      <p:sp>
        <p:nvSpPr>
          <p:cNvPr id="33" name="Google Shape;33;p4"/>
          <p:cNvSpPr/>
          <p:nvPr/>
        </p:nvSpPr>
        <p:spPr>
          <a:xfrm>
            <a:off x="0" y="0"/>
            <a:ext cx="12192000" cy="6858000"/>
          </a:xfrm>
          <a:prstGeom prst="rect">
            <a:avLst/>
          </a:prstGeom>
          <a:blipFill rotWithShape="1">
            <a:blip r:embed="rId2">
              <a:alphaModFix amt="45000"/>
            </a:blip>
            <a:tile algn="tl" flip="none" tx="-44450" sx="85000" ty="3810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1307870" y="1267730"/>
            <a:ext cx="9576262" cy="4307950"/>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1447800"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5135880" y="1267730"/>
            <a:ext cx="1920240" cy="73152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4"/>
          <p:cNvGrpSpPr/>
          <p:nvPr/>
        </p:nvGrpSpPr>
        <p:grpSpPr>
          <a:xfrm>
            <a:off x="5250180" y="1267730"/>
            <a:ext cx="1691640" cy="645295"/>
            <a:chOff x="5318306" y="1386268"/>
            <a:chExt cx="1567331" cy="645295"/>
          </a:xfrm>
        </p:grpSpPr>
        <p:cxnSp>
          <p:nvCxnSpPr>
            <p:cNvPr id="38" name="Google Shape;38;p4"/>
            <p:cNvCxnSpPr/>
            <p:nvPr/>
          </p:nvCxnSpPr>
          <p:spPr>
            <a:xfrm>
              <a:off x="5318306" y="1386268"/>
              <a:ext cx="0" cy="640080"/>
            </a:xfrm>
            <a:prstGeom prst="straightConnector1">
              <a:avLst/>
            </a:prstGeom>
            <a:solidFill>
              <a:srgbClr val="262626"/>
            </a:solidFill>
            <a:ln cap="flat" cmpd="sng" w="9525">
              <a:solidFill>
                <a:schemeClr val="dk1"/>
              </a:solidFill>
              <a:prstDash val="solid"/>
              <a:miter lim="800000"/>
              <a:headEnd len="sm" w="sm" type="none"/>
              <a:tailEnd len="sm" w="sm" type="none"/>
            </a:ln>
          </p:spPr>
        </p:cxnSp>
        <p:cxnSp>
          <p:nvCxnSpPr>
            <p:cNvPr id="39" name="Google Shape;39;p4"/>
            <p:cNvCxnSpPr/>
            <p:nvPr/>
          </p:nvCxnSpPr>
          <p:spPr>
            <a:xfrm>
              <a:off x="6885637" y="1386268"/>
              <a:ext cx="0" cy="640080"/>
            </a:xfrm>
            <a:prstGeom prst="straightConnector1">
              <a:avLst/>
            </a:prstGeom>
            <a:solidFill>
              <a:srgbClr val="262626"/>
            </a:solidFill>
            <a:ln cap="flat" cmpd="sng" w="9525">
              <a:solidFill>
                <a:schemeClr val="dk1"/>
              </a:solidFill>
              <a:prstDash val="solid"/>
              <a:miter lim="800000"/>
              <a:headEnd len="sm" w="sm" type="none"/>
              <a:tailEnd len="sm" w="sm" type="none"/>
            </a:ln>
          </p:spPr>
        </p:cxnSp>
        <p:cxnSp>
          <p:nvCxnSpPr>
            <p:cNvPr id="40" name="Google Shape;40;p4"/>
            <p:cNvCxnSpPr/>
            <p:nvPr/>
          </p:nvCxnSpPr>
          <p:spPr>
            <a:xfrm>
              <a:off x="5318306" y="2031563"/>
              <a:ext cx="1567331" cy="0"/>
            </a:xfrm>
            <a:prstGeom prst="straightConnector1">
              <a:avLst/>
            </a:prstGeom>
            <a:solidFill>
              <a:srgbClr val="262626"/>
            </a:solidFill>
            <a:ln cap="flat" cmpd="sng" w="9525">
              <a:solidFill>
                <a:schemeClr val="dk1"/>
              </a:solidFill>
              <a:prstDash val="solid"/>
              <a:miter lim="800000"/>
              <a:headEnd len="sm" w="sm" type="none"/>
              <a:tailEnd len="sm" w="sm" type="none"/>
            </a:ln>
          </p:spPr>
        </p:cxnSp>
      </p:grpSp>
      <p:sp>
        <p:nvSpPr>
          <p:cNvPr id="41" name="Google Shape;41;p4"/>
          <p:cNvSpPr txBox="1"/>
          <p:nvPr>
            <p:ph type="title"/>
          </p:nvPr>
        </p:nvSpPr>
        <p:spPr>
          <a:xfrm>
            <a:off x="1563623" y="2094309"/>
            <a:ext cx="9070848" cy="2587752"/>
          </a:xfrm>
          <a:prstGeom prst="rect">
            <a:avLst/>
          </a:prstGeom>
          <a:noFill/>
          <a:ln>
            <a:noFill/>
          </a:ln>
        </p:spPr>
        <p:txBody>
          <a:bodyPr anchorCtr="0" anchor="ctr" bIns="45700" lIns="91425" spcFirstLastPara="1" rIns="91425" wrap="square" tIns="45700">
            <a:noAutofit/>
          </a:bodyPr>
          <a:lstStyle>
            <a:lvl1pPr lvl="0" algn="ctr">
              <a:lnSpc>
                <a:spcPct val="83000"/>
              </a:lnSpc>
              <a:spcBef>
                <a:spcPts val="0"/>
              </a:spcBef>
              <a:spcAft>
                <a:spcPts val="0"/>
              </a:spcAft>
              <a:buClr>
                <a:srgbClr val="262626"/>
              </a:buClr>
              <a:buSzPts val="7200"/>
              <a:buFont typeface="Century Gothic"/>
              <a:buNone/>
              <a:defRPr sz="7200" cap="none">
                <a:solidFill>
                  <a:srgbClr val="262626"/>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
          <p:cNvSpPr txBox="1"/>
          <p:nvPr>
            <p:ph idx="1" type="body"/>
          </p:nvPr>
        </p:nvSpPr>
        <p:spPr>
          <a:xfrm>
            <a:off x="1563624" y="4682062"/>
            <a:ext cx="9070848" cy="4572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900"/>
              </a:spcBef>
              <a:spcAft>
                <a:spcPts val="0"/>
              </a:spcAft>
              <a:buSzPts val="1600"/>
              <a:buNone/>
              <a:defRPr sz="1600">
                <a:solidFill>
                  <a:schemeClr val="dk1"/>
                </a:solidFill>
              </a:defRPr>
            </a:lvl1pPr>
            <a:lvl2pPr indent="-228600" lvl="1" marL="914400" algn="l">
              <a:lnSpc>
                <a:spcPct val="100000"/>
              </a:lnSpc>
              <a:spcBef>
                <a:spcPts val="500"/>
              </a:spcBef>
              <a:spcAft>
                <a:spcPts val="0"/>
              </a:spcAft>
              <a:buSzPts val="1600"/>
              <a:buNone/>
              <a:defRPr sz="1600">
                <a:solidFill>
                  <a:srgbClr val="888888"/>
                </a:solidFill>
              </a:defRPr>
            </a:lvl2pPr>
            <a:lvl3pPr indent="-228600" lvl="2" marL="1371600" algn="l">
              <a:lnSpc>
                <a:spcPct val="100000"/>
              </a:lnSpc>
              <a:spcBef>
                <a:spcPts val="500"/>
              </a:spcBef>
              <a:spcAft>
                <a:spcPts val="0"/>
              </a:spcAft>
              <a:buSzPts val="1600"/>
              <a:buNone/>
              <a:defRPr sz="1600">
                <a:solidFill>
                  <a:srgbClr val="888888"/>
                </a:solidFill>
              </a:defRPr>
            </a:lvl3pPr>
            <a:lvl4pPr indent="-228600" lvl="3" marL="1828800" algn="l">
              <a:lnSpc>
                <a:spcPct val="100000"/>
              </a:lnSpc>
              <a:spcBef>
                <a:spcPts val="500"/>
              </a:spcBef>
              <a:spcAft>
                <a:spcPts val="0"/>
              </a:spcAft>
              <a:buSzPts val="1400"/>
              <a:buNone/>
              <a:defRPr sz="1400">
                <a:solidFill>
                  <a:srgbClr val="888888"/>
                </a:solidFill>
              </a:defRPr>
            </a:lvl4pPr>
            <a:lvl5pPr indent="-228600" lvl="4" marL="2286000" algn="l">
              <a:lnSpc>
                <a:spcPct val="100000"/>
              </a:lnSpc>
              <a:spcBef>
                <a:spcPts val="500"/>
              </a:spcBef>
              <a:spcAft>
                <a:spcPts val="0"/>
              </a:spcAft>
              <a:buSzPts val="1400"/>
              <a:buNone/>
              <a:defRPr sz="1400">
                <a:solidFill>
                  <a:srgbClr val="888888"/>
                </a:solidFill>
              </a:defRPr>
            </a:lvl5pPr>
            <a:lvl6pPr indent="-228600" lvl="5" marL="2743200" algn="l">
              <a:lnSpc>
                <a:spcPct val="100000"/>
              </a:lnSpc>
              <a:spcBef>
                <a:spcPts val="500"/>
              </a:spcBef>
              <a:spcAft>
                <a:spcPts val="0"/>
              </a:spcAft>
              <a:buSzPts val="1400"/>
              <a:buNone/>
              <a:defRPr sz="1400">
                <a:solidFill>
                  <a:srgbClr val="888888"/>
                </a:solidFill>
              </a:defRPr>
            </a:lvl6pPr>
            <a:lvl7pPr indent="-228600" lvl="6" marL="3200400" algn="l">
              <a:lnSpc>
                <a:spcPct val="100000"/>
              </a:lnSpc>
              <a:spcBef>
                <a:spcPts val="500"/>
              </a:spcBef>
              <a:spcAft>
                <a:spcPts val="0"/>
              </a:spcAft>
              <a:buSzPts val="1400"/>
              <a:buNone/>
              <a:defRPr sz="1400">
                <a:solidFill>
                  <a:srgbClr val="888888"/>
                </a:solidFill>
              </a:defRPr>
            </a:lvl7pPr>
            <a:lvl8pPr indent="-228600" lvl="7" marL="3657600" algn="l">
              <a:lnSpc>
                <a:spcPct val="100000"/>
              </a:lnSpc>
              <a:spcBef>
                <a:spcPts val="500"/>
              </a:spcBef>
              <a:spcAft>
                <a:spcPts val="0"/>
              </a:spcAft>
              <a:buSzPts val="1400"/>
              <a:buNone/>
              <a:defRPr sz="1400">
                <a:solidFill>
                  <a:srgbClr val="888888"/>
                </a:solidFill>
              </a:defRPr>
            </a:lvl8pPr>
            <a:lvl9pPr indent="-228600" lvl="8" marL="4114800" algn="l">
              <a:lnSpc>
                <a:spcPct val="100000"/>
              </a:lnSpc>
              <a:spcBef>
                <a:spcPts val="500"/>
              </a:spcBef>
              <a:spcAft>
                <a:spcPts val="0"/>
              </a:spcAft>
              <a:buSzPts val="1400"/>
              <a:buNone/>
              <a:defRPr sz="1400">
                <a:solidFill>
                  <a:srgbClr val="888888"/>
                </a:solidFill>
              </a:defRPr>
            </a:lvl9pPr>
          </a:lstStyle>
          <a:p/>
        </p:txBody>
      </p:sp>
      <p:sp>
        <p:nvSpPr>
          <p:cNvPr id="43" name="Google Shape;43;p4"/>
          <p:cNvSpPr txBox="1"/>
          <p:nvPr>
            <p:ph idx="10" type="dt"/>
          </p:nvPr>
        </p:nvSpPr>
        <p:spPr>
          <a:xfrm>
            <a:off x="5321808" y="1344502"/>
            <a:ext cx="1554480" cy="530352"/>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1300">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
          <p:cNvSpPr txBox="1"/>
          <p:nvPr>
            <p:ph idx="11" type="ftr"/>
          </p:nvPr>
        </p:nvSpPr>
        <p:spPr>
          <a:xfrm>
            <a:off x="1453553" y="5211060"/>
            <a:ext cx="5907024" cy="228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
          <p:cNvSpPr txBox="1"/>
          <p:nvPr>
            <p:ph idx="12" type="sldNum"/>
          </p:nvPr>
        </p:nvSpPr>
        <p:spPr>
          <a:xfrm>
            <a:off x="8604504" y="5211060"/>
            <a:ext cx="2112264" cy="2286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sp>
        <p:nvSpPr>
          <p:cNvPr id="47" name="Google Shape;47;p5"/>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5"/>
          <p:cNvSpPr txBox="1"/>
          <p:nvPr>
            <p:ph idx="1" type="body"/>
          </p:nvPr>
        </p:nvSpPr>
        <p:spPr>
          <a:xfrm>
            <a:off x="1066800" y="2103120"/>
            <a:ext cx="475488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49" name="Google Shape;49;p5"/>
          <p:cNvSpPr txBox="1"/>
          <p:nvPr>
            <p:ph idx="2" type="body"/>
          </p:nvPr>
        </p:nvSpPr>
        <p:spPr>
          <a:xfrm>
            <a:off x="6370320" y="2103120"/>
            <a:ext cx="475488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50" name="Google Shape;50;p5"/>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
          <p:cNvSpPr txBox="1"/>
          <p:nvPr>
            <p:ph idx="12" type="sldNum"/>
          </p:nvPr>
        </p:nvSpPr>
        <p:spPr>
          <a:xfrm>
            <a:off x="10469880" y="6307672"/>
            <a:ext cx="1463040" cy="27432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sp>
        <p:nvSpPr>
          <p:cNvPr id="54" name="Google Shape;54;p6"/>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6"/>
          <p:cNvSpPr txBox="1"/>
          <p:nvPr>
            <p:ph idx="1" type="body"/>
          </p:nvPr>
        </p:nvSpPr>
        <p:spPr>
          <a:xfrm>
            <a:off x="1069848" y="2074334"/>
            <a:ext cx="4754880" cy="64008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SzPts val="1900"/>
              <a:buNone/>
              <a:defRPr b="0" sz="1900">
                <a:solidFill>
                  <a:schemeClr val="dk2"/>
                </a:solidFill>
                <a:latin typeface="Century Gothic"/>
                <a:ea typeface="Century Gothic"/>
                <a:cs typeface="Century Gothic"/>
                <a:sym typeface="Century Gothic"/>
              </a:defRPr>
            </a:lvl1pPr>
            <a:lvl2pPr indent="-228600" lvl="1" marL="914400" algn="l">
              <a:lnSpc>
                <a:spcPct val="100000"/>
              </a:lnSpc>
              <a:spcBef>
                <a:spcPts val="500"/>
              </a:spcBef>
              <a:spcAft>
                <a:spcPts val="0"/>
              </a:spcAft>
              <a:buSzPts val="1900"/>
              <a:buNone/>
              <a:defRPr b="1" sz="1900"/>
            </a:lvl2pPr>
            <a:lvl3pPr indent="-228600" lvl="2" marL="1371600" algn="l">
              <a:lnSpc>
                <a:spcPct val="100000"/>
              </a:lnSpc>
              <a:spcBef>
                <a:spcPts val="5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56" name="Google Shape;56;p6"/>
          <p:cNvSpPr txBox="1"/>
          <p:nvPr>
            <p:ph idx="2" type="body"/>
          </p:nvPr>
        </p:nvSpPr>
        <p:spPr>
          <a:xfrm>
            <a:off x="1069848" y="2755898"/>
            <a:ext cx="4754880" cy="3200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57" name="Google Shape;57;p6"/>
          <p:cNvSpPr txBox="1"/>
          <p:nvPr>
            <p:ph idx="3" type="body"/>
          </p:nvPr>
        </p:nvSpPr>
        <p:spPr>
          <a:xfrm>
            <a:off x="6373368" y="2074334"/>
            <a:ext cx="4754880" cy="64008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SzPts val="1900"/>
              <a:buNone/>
              <a:defRPr b="0" sz="1900">
                <a:solidFill>
                  <a:schemeClr val="dk2"/>
                </a:solidFill>
              </a:defRPr>
            </a:lvl1pPr>
            <a:lvl2pPr indent="-228600" lvl="1" marL="914400" algn="l">
              <a:lnSpc>
                <a:spcPct val="100000"/>
              </a:lnSpc>
              <a:spcBef>
                <a:spcPts val="500"/>
              </a:spcBef>
              <a:spcAft>
                <a:spcPts val="0"/>
              </a:spcAft>
              <a:buSzPts val="1900"/>
              <a:buNone/>
              <a:defRPr b="1" sz="1900"/>
            </a:lvl2pPr>
            <a:lvl3pPr indent="-228600" lvl="2" marL="1371600" algn="l">
              <a:lnSpc>
                <a:spcPct val="100000"/>
              </a:lnSpc>
              <a:spcBef>
                <a:spcPts val="5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58" name="Google Shape;58;p6"/>
          <p:cNvSpPr txBox="1"/>
          <p:nvPr>
            <p:ph idx="4" type="body"/>
          </p:nvPr>
        </p:nvSpPr>
        <p:spPr>
          <a:xfrm>
            <a:off x="6373368" y="2756581"/>
            <a:ext cx="4754880" cy="3200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59" name="Google Shape;59;p6"/>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
          <p:cNvSpPr txBox="1"/>
          <p:nvPr>
            <p:ph idx="12" type="sldNum"/>
          </p:nvPr>
        </p:nvSpPr>
        <p:spPr>
          <a:xfrm>
            <a:off x="10469880" y="6307672"/>
            <a:ext cx="1463040" cy="27432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sp>
        <p:nvSpPr>
          <p:cNvPr id="63" name="Google Shape;63;p7"/>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7"/>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7"/>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7"/>
          <p:cNvSpPr txBox="1"/>
          <p:nvPr>
            <p:ph idx="12" type="sldNum"/>
          </p:nvPr>
        </p:nvSpPr>
        <p:spPr>
          <a:xfrm>
            <a:off x="10469880" y="6307672"/>
            <a:ext cx="1463040" cy="27432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
        <p:nvSpPr>
          <p:cNvPr id="68" name="Google Shape;68;p8"/>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8"/>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
          <p:cNvSpPr txBox="1"/>
          <p:nvPr>
            <p:ph idx="12" type="sldNum"/>
          </p:nvPr>
        </p:nvSpPr>
        <p:spPr>
          <a:xfrm>
            <a:off x="10469880" y="6307672"/>
            <a:ext cx="1463040" cy="27432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1" name="Shape 71"/>
        <p:cNvGrpSpPr/>
        <p:nvPr/>
      </p:nvGrpSpPr>
      <p:grpSpPr>
        <a:xfrm>
          <a:off x="0" y="0"/>
          <a:ext cx="0" cy="0"/>
          <a:chOff x="0" y="0"/>
          <a:chExt cx="0" cy="0"/>
        </a:xfrm>
      </p:grpSpPr>
      <p:sp>
        <p:nvSpPr>
          <p:cNvPr id="72" name="Google Shape;72;p9"/>
          <p:cNvSpPr/>
          <p:nvPr/>
        </p:nvSpPr>
        <p:spPr>
          <a:xfrm>
            <a:off x="245529" y="237744"/>
            <a:ext cx="8531352" cy="6382512"/>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9"/>
          <p:cNvSpPr/>
          <p:nvPr/>
        </p:nvSpPr>
        <p:spPr>
          <a:xfrm>
            <a:off x="9020386" y="237744"/>
            <a:ext cx="2926080" cy="638251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txBox="1"/>
          <p:nvPr>
            <p:ph type="title"/>
          </p:nvPr>
        </p:nvSpPr>
        <p:spPr>
          <a:xfrm>
            <a:off x="9296400" y="607392"/>
            <a:ext cx="2430780" cy="164592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2800"/>
              <a:buFont typeface="Century Gothic"/>
              <a:buNone/>
              <a:defRPr b="0" sz="2800" cap="none">
                <a:solidFill>
                  <a:srgbClr val="FFFFFF"/>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9"/>
          <p:cNvSpPr txBox="1"/>
          <p:nvPr>
            <p:ph idx="1" type="body"/>
          </p:nvPr>
        </p:nvSpPr>
        <p:spPr>
          <a:xfrm>
            <a:off x="685800" y="609600"/>
            <a:ext cx="7772400" cy="53340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76" name="Google Shape;76;p9"/>
          <p:cNvSpPr txBox="1"/>
          <p:nvPr>
            <p:ph idx="2" type="body"/>
          </p:nvPr>
        </p:nvSpPr>
        <p:spPr>
          <a:xfrm>
            <a:off x="9296400" y="2286000"/>
            <a:ext cx="2430780" cy="350520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800"/>
              </a:spcBef>
              <a:spcAft>
                <a:spcPts val="0"/>
              </a:spcAft>
              <a:buSzPts val="1400"/>
              <a:buNone/>
              <a:defRPr sz="1400">
                <a:solidFill>
                  <a:srgbClr val="FFFFFF"/>
                </a:solidFill>
              </a:defRPr>
            </a:lvl1pPr>
            <a:lvl2pPr indent="-228600" lvl="1" marL="914400" algn="l">
              <a:lnSpc>
                <a:spcPct val="100000"/>
              </a:lnSpc>
              <a:spcBef>
                <a:spcPts val="500"/>
              </a:spcBef>
              <a:spcAft>
                <a:spcPts val="0"/>
              </a:spcAft>
              <a:buSzPts val="1200"/>
              <a:buNone/>
              <a:defRPr sz="1200"/>
            </a:lvl2pPr>
            <a:lvl3pPr indent="-228600" lvl="2" marL="1371600" algn="l">
              <a:lnSpc>
                <a:spcPct val="100000"/>
              </a:lnSpc>
              <a:spcBef>
                <a:spcPts val="500"/>
              </a:spcBef>
              <a:spcAft>
                <a:spcPts val="0"/>
              </a:spcAft>
              <a:buSzPts val="1000"/>
              <a:buNone/>
              <a:defRPr sz="1000"/>
            </a:lvl3pPr>
            <a:lvl4pPr indent="-228600" lvl="3" marL="1828800" algn="l">
              <a:lnSpc>
                <a:spcPct val="100000"/>
              </a:lnSpc>
              <a:spcBef>
                <a:spcPts val="500"/>
              </a:spcBef>
              <a:spcAft>
                <a:spcPts val="0"/>
              </a:spcAft>
              <a:buSzPts val="900"/>
              <a:buNone/>
              <a:defRPr sz="900"/>
            </a:lvl4pPr>
            <a:lvl5pPr indent="-228600" lvl="4" marL="2286000" algn="l">
              <a:lnSpc>
                <a:spcPct val="10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
        <p:nvSpPr>
          <p:cNvPr id="77" name="Google Shape;77;p9"/>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9"/>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9"/>
          <p:cNvSpPr txBox="1"/>
          <p:nvPr>
            <p:ph idx="12" type="sldNum"/>
          </p:nvPr>
        </p:nvSpPr>
        <p:spPr>
          <a:xfrm>
            <a:off x="10393677" y="6223002"/>
            <a:ext cx="1463040" cy="27432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000">
                <a:solidFill>
                  <a:srgbClr val="FFFFFF"/>
                </a:solidFill>
                <a:latin typeface="Century Gothic"/>
                <a:ea typeface="Century Gothic"/>
                <a:cs typeface="Century Gothic"/>
                <a:sym typeface="Century Gothic"/>
              </a:defRPr>
            </a:lvl1pPr>
            <a:lvl2pPr indent="0" lvl="1" marL="0" algn="r">
              <a:spcBef>
                <a:spcPts val="0"/>
              </a:spcBef>
              <a:buNone/>
              <a:defRPr sz="1000">
                <a:solidFill>
                  <a:srgbClr val="FFFFFF"/>
                </a:solidFill>
                <a:latin typeface="Century Gothic"/>
                <a:ea typeface="Century Gothic"/>
                <a:cs typeface="Century Gothic"/>
                <a:sym typeface="Century Gothic"/>
              </a:defRPr>
            </a:lvl2pPr>
            <a:lvl3pPr indent="0" lvl="2" marL="0" algn="r">
              <a:spcBef>
                <a:spcPts val="0"/>
              </a:spcBef>
              <a:buNone/>
              <a:defRPr sz="1000">
                <a:solidFill>
                  <a:srgbClr val="FFFFFF"/>
                </a:solidFill>
                <a:latin typeface="Century Gothic"/>
                <a:ea typeface="Century Gothic"/>
                <a:cs typeface="Century Gothic"/>
                <a:sym typeface="Century Gothic"/>
              </a:defRPr>
            </a:lvl3pPr>
            <a:lvl4pPr indent="0" lvl="3" marL="0" algn="r">
              <a:spcBef>
                <a:spcPts val="0"/>
              </a:spcBef>
              <a:buNone/>
              <a:defRPr sz="1000">
                <a:solidFill>
                  <a:srgbClr val="FFFFFF"/>
                </a:solidFill>
                <a:latin typeface="Century Gothic"/>
                <a:ea typeface="Century Gothic"/>
                <a:cs typeface="Century Gothic"/>
                <a:sym typeface="Century Gothic"/>
              </a:defRPr>
            </a:lvl4pPr>
            <a:lvl5pPr indent="0" lvl="4" marL="0" algn="r">
              <a:spcBef>
                <a:spcPts val="0"/>
              </a:spcBef>
              <a:buNone/>
              <a:defRPr sz="1000">
                <a:solidFill>
                  <a:srgbClr val="FFFFFF"/>
                </a:solidFill>
                <a:latin typeface="Century Gothic"/>
                <a:ea typeface="Century Gothic"/>
                <a:cs typeface="Century Gothic"/>
                <a:sym typeface="Century Gothic"/>
              </a:defRPr>
            </a:lvl5pPr>
            <a:lvl6pPr indent="0" lvl="5" marL="0" algn="r">
              <a:spcBef>
                <a:spcPts val="0"/>
              </a:spcBef>
              <a:buNone/>
              <a:defRPr sz="1000">
                <a:solidFill>
                  <a:srgbClr val="FFFFFF"/>
                </a:solidFill>
                <a:latin typeface="Century Gothic"/>
                <a:ea typeface="Century Gothic"/>
                <a:cs typeface="Century Gothic"/>
                <a:sym typeface="Century Gothic"/>
              </a:defRPr>
            </a:lvl6pPr>
            <a:lvl7pPr indent="0" lvl="6" marL="0" algn="r">
              <a:spcBef>
                <a:spcPts val="0"/>
              </a:spcBef>
              <a:buNone/>
              <a:defRPr sz="1000">
                <a:solidFill>
                  <a:srgbClr val="FFFFFF"/>
                </a:solidFill>
                <a:latin typeface="Century Gothic"/>
                <a:ea typeface="Century Gothic"/>
                <a:cs typeface="Century Gothic"/>
                <a:sym typeface="Century Gothic"/>
              </a:defRPr>
            </a:lvl7pPr>
            <a:lvl8pPr indent="0" lvl="7" marL="0" algn="r">
              <a:spcBef>
                <a:spcPts val="0"/>
              </a:spcBef>
              <a:buNone/>
              <a:defRPr sz="1000">
                <a:solidFill>
                  <a:srgbClr val="FFFFFF"/>
                </a:solidFill>
                <a:latin typeface="Century Gothic"/>
                <a:ea typeface="Century Gothic"/>
                <a:cs typeface="Century Gothic"/>
                <a:sym typeface="Century Gothic"/>
              </a:defRPr>
            </a:lvl8pPr>
            <a:lvl9pPr indent="0" lvl="8" marL="0" algn="r">
              <a:spcBef>
                <a:spcPts val="0"/>
              </a:spcBef>
              <a:buNone/>
              <a:defRPr sz="1000">
                <a:solidFill>
                  <a:srgbClr val="FF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80" name="Google Shape;80;p9"/>
          <p:cNvSpPr/>
          <p:nvPr/>
        </p:nvSpPr>
        <p:spPr>
          <a:xfrm>
            <a:off x="9157546" y="374904"/>
            <a:ext cx="2651760" cy="6108192"/>
          </a:xfrm>
          <a:prstGeom prst="rect">
            <a:avLst/>
          </a:prstGeom>
          <a:noFill/>
          <a:ln cap="sq" cmpd="sng" w="9525">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1" name="Shape 81"/>
        <p:cNvGrpSpPr/>
        <p:nvPr/>
      </p:nvGrpSpPr>
      <p:grpSpPr>
        <a:xfrm>
          <a:off x="0" y="0"/>
          <a:ext cx="0" cy="0"/>
          <a:chOff x="0" y="0"/>
          <a:chExt cx="0" cy="0"/>
        </a:xfrm>
      </p:grpSpPr>
      <p:sp>
        <p:nvSpPr>
          <p:cNvPr id="82" name="Google Shape;82;p10"/>
          <p:cNvSpPr/>
          <p:nvPr/>
        </p:nvSpPr>
        <p:spPr>
          <a:xfrm>
            <a:off x="9020386" y="237744"/>
            <a:ext cx="2926080" cy="638251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0"/>
          <p:cNvSpPr txBox="1"/>
          <p:nvPr>
            <p:ph type="title"/>
          </p:nvPr>
        </p:nvSpPr>
        <p:spPr>
          <a:xfrm>
            <a:off x="9296400" y="603504"/>
            <a:ext cx="2432304" cy="164592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FFFFFF"/>
              </a:buClr>
              <a:buSzPts val="2800"/>
              <a:buFont typeface="Century Gothic"/>
              <a:buNone/>
              <a:defRPr b="0" sz="2800">
                <a:solidFill>
                  <a:srgbClr val="FFFFFF"/>
                </a:solidFill>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0"/>
          <p:cNvSpPr/>
          <p:nvPr>
            <p:ph idx="2" type="pic"/>
          </p:nvPr>
        </p:nvSpPr>
        <p:spPr>
          <a:xfrm>
            <a:off x="228599" y="237744"/>
            <a:ext cx="8531352" cy="6382512"/>
          </a:xfrm>
          <a:prstGeom prst="rect">
            <a:avLst/>
          </a:prstGeom>
          <a:solidFill>
            <a:srgbClr val="76CEEF"/>
          </a:solidFill>
          <a:ln>
            <a:noFill/>
          </a:ln>
        </p:spPr>
      </p:sp>
      <p:sp>
        <p:nvSpPr>
          <p:cNvPr id="85" name="Google Shape;85;p10"/>
          <p:cNvSpPr txBox="1"/>
          <p:nvPr>
            <p:ph idx="1" type="body"/>
          </p:nvPr>
        </p:nvSpPr>
        <p:spPr>
          <a:xfrm>
            <a:off x="9296400" y="2286000"/>
            <a:ext cx="2432304" cy="3502152"/>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800"/>
              </a:spcBef>
              <a:spcAft>
                <a:spcPts val="0"/>
              </a:spcAft>
              <a:buSzPts val="1400"/>
              <a:buNone/>
              <a:defRPr sz="1400">
                <a:solidFill>
                  <a:srgbClr val="FFFFFF"/>
                </a:solidFill>
              </a:defRPr>
            </a:lvl1pPr>
            <a:lvl2pPr indent="-228600" lvl="1" marL="914400" algn="l">
              <a:lnSpc>
                <a:spcPct val="100000"/>
              </a:lnSpc>
              <a:spcBef>
                <a:spcPts val="500"/>
              </a:spcBef>
              <a:spcAft>
                <a:spcPts val="0"/>
              </a:spcAft>
              <a:buSzPts val="1200"/>
              <a:buNone/>
              <a:defRPr sz="1200"/>
            </a:lvl2pPr>
            <a:lvl3pPr indent="-228600" lvl="2" marL="1371600" algn="l">
              <a:lnSpc>
                <a:spcPct val="100000"/>
              </a:lnSpc>
              <a:spcBef>
                <a:spcPts val="500"/>
              </a:spcBef>
              <a:spcAft>
                <a:spcPts val="0"/>
              </a:spcAft>
              <a:buSzPts val="1000"/>
              <a:buNone/>
              <a:defRPr sz="1000"/>
            </a:lvl3pPr>
            <a:lvl4pPr indent="-228600" lvl="3" marL="1828800" algn="l">
              <a:lnSpc>
                <a:spcPct val="100000"/>
              </a:lnSpc>
              <a:spcBef>
                <a:spcPts val="500"/>
              </a:spcBef>
              <a:spcAft>
                <a:spcPts val="0"/>
              </a:spcAft>
              <a:buSzPts val="900"/>
              <a:buNone/>
              <a:defRPr sz="900"/>
            </a:lvl4pPr>
            <a:lvl5pPr indent="-228600" lvl="4" marL="2286000" algn="l">
              <a:lnSpc>
                <a:spcPct val="10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
        <p:nvSpPr>
          <p:cNvPr id="86" name="Google Shape;86;p10"/>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0"/>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sz="1000">
                <a:solidFill>
                  <a:srgbClr val="FFFFFF"/>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0"/>
          <p:cNvSpPr txBox="1"/>
          <p:nvPr>
            <p:ph idx="12" type="sldNum"/>
          </p:nvPr>
        </p:nvSpPr>
        <p:spPr>
          <a:xfrm>
            <a:off x="10396728" y="6227064"/>
            <a:ext cx="1463040" cy="27432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000">
                <a:solidFill>
                  <a:srgbClr val="FFFFFF"/>
                </a:solidFill>
                <a:latin typeface="Century Gothic"/>
                <a:ea typeface="Century Gothic"/>
                <a:cs typeface="Century Gothic"/>
                <a:sym typeface="Century Gothic"/>
              </a:defRPr>
            </a:lvl1pPr>
            <a:lvl2pPr indent="0" lvl="1" marL="0" algn="r">
              <a:spcBef>
                <a:spcPts val="0"/>
              </a:spcBef>
              <a:buNone/>
              <a:defRPr sz="1000">
                <a:solidFill>
                  <a:srgbClr val="FFFFFF"/>
                </a:solidFill>
                <a:latin typeface="Century Gothic"/>
                <a:ea typeface="Century Gothic"/>
                <a:cs typeface="Century Gothic"/>
                <a:sym typeface="Century Gothic"/>
              </a:defRPr>
            </a:lvl2pPr>
            <a:lvl3pPr indent="0" lvl="2" marL="0" algn="r">
              <a:spcBef>
                <a:spcPts val="0"/>
              </a:spcBef>
              <a:buNone/>
              <a:defRPr sz="1000">
                <a:solidFill>
                  <a:srgbClr val="FFFFFF"/>
                </a:solidFill>
                <a:latin typeface="Century Gothic"/>
                <a:ea typeface="Century Gothic"/>
                <a:cs typeface="Century Gothic"/>
                <a:sym typeface="Century Gothic"/>
              </a:defRPr>
            </a:lvl3pPr>
            <a:lvl4pPr indent="0" lvl="3" marL="0" algn="r">
              <a:spcBef>
                <a:spcPts val="0"/>
              </a:spcBef>
              <a:buNone/>
              <a:defRPr sz="1000">
                <a:solidFill>
                  <a:srgbClr val="FFFFFF"/>
                </a:solidFill>
                <a:latin typeface="Century Gothic"/>
                <a:ea typeface="Century Gothic"/>
                <a:cs typeface="Century Gothic"/>
                <a:sym typeface="Century Gothic"/>
              </a:defRPr>
            </a:lvl4pPr>
            <a:lvl5pPr indent="0" lvl="4" marL="0" algn="r">
              <a:spcBef>
                <a:spcPts val="0"/>
              </a:spcBef>
              <a:buNone/>
              <a:defRPr sz="1000">
                <a:solidFill>
                  <a:srgbClr val="FFFFFF"/>
                </a:solidFill>
                <a:latin typeface="Century Gothic"/>
                <a:ea typeface="Century Gothic"/>
                <a:cs typeface="Century Gothic"/>
                <a:sym typeface="Century Gothic"/>
              </a:defRPr>
            </a:lvl5pPr>
            <a:lvl6pPr indent="0" lvl="5" marL="0" algn="r">
              <a:spcBef>
                <a:spcPts val="0"/>
              </a:spcBef>
              <a:buNone/>
              <a:defRPr sz="1000">
                <a:solidFill>
                  <a:srgbClr val="FFFFFF"/>
                </a:solidFill>
                <a:latin typeface="Century Gothic"/>
                <a:ea typeface="Century Gothic"/>
                <a:cs typeface="Century Gothic"/>
                <a:sym typeface="Century Gothic"/>
              </a:defRPr>
            </a:lvl6pPr>
            <a:lvl7pPr indent="0" lvl="6" marL="0" algn="r">
              <a:spcBef>
                <a:spcPts val="0"/>
              </a:spcBef>
              <a:buNone/>
              <a:defRPr sz="1000">
                <a:solidFill>
                  <a:srgbClr val="FFFFFF"/>
                </a:solidFill>
                <a:latin typeface="Century Gothic"/>
                <a:ea typeface="Century Gothic"/>
                <a:cs typeface="Century Gothic"/>
                <a:sym typeface="Century Gothic"/>
              </a:defRPr>
            </a:lvl7pPr>
            <a:lvl8pPr indent="0" lvl="7" marL="0" algn="r">
              <a:spcBef>
                <a:spcPts val="0"/>
              </a:spcBef>
              <a:buNone/>
              <a:defRPr sz="1000">
                <a:solidFill>
                  <a:srgbClr val="FFFFFF"/>
                </a:solidFill>
                <a:latin typeface="Century Gothic"/>
                <a:ea typeface="Century Gothic"/>
                <a:cs typeface="Century Gothic"/>
                <a:sym typeface="Century Gothic"/>
              </a:defRPr>
            </a:lvl8pPr>
            <a:lvl9pPr indent="0" lvl="8" marL="0" algn="r">
              <a:spcBef>
                <a:spcPts val="0"/>
              </a:spcBef>
              <a:buNone/>
              <a:defRPr sz="1000">
                <a:solidFill>
                  <a:srgbClr val="FF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0"/>
          <p:cNvSpPr/>
          <p:nvPr/>
        </p:nvSpPr>
        <p:spPr>
          <a:xfrm>
            <a:off x="9157546" y="374904"/>
            <a:ext cx="2651760" cy="6108192"/>
          </a:xfrm>
          <a:prstGeom prst="rect">
            <a:avLst/>
          </a:prstGeom>
          <a:noFill/>
          <a:ln cap="sq" cmpd="sng" w="9525">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234696" y="237744"/>
            <a:ext cx="11722608" cy="6382512"/>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62626"/>
              </a:buClr>
              <a:buSzPts val="4800"/>
              <a:buFont typeface="Century Gothic"/>
              <a:buNone/>
              <a:defRPr b="0" i="0" sz="4800" u="none" cap="none" strike="noStrike">
                <a:solidFill>
                  <a:srgbClr val="26262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1066800" y="2103120"/>
            <a:ext cx="10058400" cy="3931920"/>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900"/>
              </a:spcBef>
              <a:spcAft>
                <a:spcPts val="0"/>
              </a:spcAft>
              <a:buClr>
                <a:srgbClr val="262626"/>
              </a:buClr>
              <a:buSzPts val="1800"/>
              <a:buFont typeface="Garamond"/>
              <a:buChar char="◦"/>
              <a:defRPr b="0" i="0" sz="1800" u="none" cap="none" strike="noStrike">
                <a:solidFill>
                  <a:schemeClr val="dk1"/>
                </a:solidFill>
                <a:latin typeface="Century Gothic"/>
                <a:ea typeface="Century Gothic"/>
                <a:cs typeface="Century Gothic"/>
                <a:sym typeface="Century Gothic"/>
              </a:defRPr>
            </a:lvl1pPr>
            <a:lvl2pPr indent="-330200" lvl="1" marL="914400" marR="0" rtl="0" algn="l">
              <a:lnSpc>
                <a:spcPct val="100000"/>
              </a:lnSpc>
              <a:spcBef>
                <a:spcPts val="500"/>
              </a:spcBef>
              <a:spcAft>
                <a:spcPts val="0"/>
              </a:spcAft>
              <a:buClr>
                <a:srgbClr val="262626"/>
              </a:buClr>
              <a:buSzPts val="1600"/>
              <a:buFont typeface="Garamond"/>
              <a:buChar char="◦"/>
              <a:defRPr b="0" i="0" sz="1600" u="none" cap="none" strike="noStrike">
                <a:solidFill>
                  <a:schemeClr val="dk1"/>
                </a:solidFill>
                <a:latin typeface="Century Gothic"/>
                <a:ea typeface="Century Gothic"/>
                <a:cs typeface="Century Gothic"/>
                <a:sym typeface="Century Gothic"/>
              </a:defRPr>
            </a:lvl2pPr>
            <a:lvl3pPr indent="-317500" lvl="2" marL="13716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3pPr>
            <a:lvl4pPr indent="-317500" lvl="3" marL="18288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Century Gothic"/>
                <a:ea typeface="Century Gothic"/>
                <a:cs typeface="Century Gothic"/>
                <a:sym typeface="Century Gothic"/>
              </a:defRPr>
            </a:lvl9pPr>
          </a:lstStyle>
          <a:p/>
        </p:txBody>
      </p:sp>
      <p:sp>
        <p:nvSpPr>
          <p:cNvPr id="9" name="Google Shape;9;p1"/>
          <p:cNvSpPr txBox="1"/>
          <p:nvPr>
            <p:ph idx="10" type="dt"/>
          </p:nvPr>
        </p:nvSpPr>
        <p:spPr>
          <a:xfrm>
            <a:off x="274320" y="6307672"/>
            <a:ext cx="2743200" cy="27432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3F3F3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0" name="Google Shape;10;p1"/>
          <p:cNvSpPr txBox="1"/>
          <p:nvPr>
            <p:ph idx="11" type="ftr"/>
          </p:nvPr>
        </p:nvSpPr>
        <p:spPr>
          <a:xfrm>
            <a:off x="3489960" y="6307672"/>
            <a:ext cx="5212080" cy="27432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1000" u="none" cap="none" strike="noStrike">
                <a:solidFill>
                  <a:srgbClr val="3F3F3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1" name="Google Shape;11;p1"/>
          <p:cNvSpPr txBox="1"/>
          <p:nvPr>
            <p:ph idx="12" type="sldNum"/>
          </p:nvPr>
        </p:nvSpPr>
        <p:spPr>
          <a:xfrm>
            <a:off x="10469880" y="6307672"/>
            <a:ext cx="1463040" cy="27432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i="0" sz="1000" u="none" cap="none" strike="noStrike">
                <a:solidFill>
                  <a:srgbClr val="3F3F3F"/>
                </a:solidFill>
                <a:latin typeface="Century Gothic"/>
                <a:ea typeface="Century Gothic"/>
                <a:cs typeface="Century Gothic"/>
                <a:sym typeface="Century Gothic"/>
              </a:defRPr>
            </a:lvl1pPr>
            <a:lvl2pPr indent="0" lvl="1" marL="0" marR="0" rtl="0" algn="r">
              <a:spcBef>
                <a:spcPts val="0"/>
              </a:spcBef>
              <a:buNone/>
              <a:defRPr b="0" i="0" sz="1000" u="none" cap="none" strike="noStrike">
                <a:solidFill>
                  <a:srgbClr val="3F3F3F"/>
                </a:solidFill>
                <a:latin typeface="Century Gothic"/>
                <a:ea typeface="Century Gothic"/>
                <a:cs typeface="Century Gothic"/>
                <a:sym typeface="Century Gothic"/>
              </a:defRPr>
            </a:lvl2pPr>
            <a:lvl3pPr indent="0" lvl="2" marL="0" marR="0" rtl="0" algn="r">
              <a:spcBef>
                <a:spcPts val="0"/>
              </a:spcBef>
              <a:buNone/>
              <a:defRPr b="0" i="0" sz="1000" u="none" cap="none" strike="noStrike">
                <a:solidFill>
                  <a:srgbClr val="3F3F3F"/>
                </a:solidFill>
                <a:latin typeface="Century Gothic"/>
                <a:ea typeface="Century Gothic"/>
                <a:cs typeface="Century Gothic"/>
                <a:sym typeface="Century Gothic"/>
              </a:defRPr>
            </a:lvl3pPr>
            <a:lvl4pPr indent="0" lvl="3" marL="0" marR="0" rtl="0" algn="r">
              <a:spcBef>
                <a:spcPts val="0"/>
              </a:spcBef>
              <a:buNone/>
              <a:defRPr b="0" i="0" sz="1000" u="none" cap="none" strike="noStrike">
                <a:solidFill>
                  <a:srgbClr val="3F3F3F"/>
                </a:solidFill>
                <a:latin typeface="Century Gothic"/>
                <a:ea typeface="Century Gothic"/>
                <a:cs typeface="Century Gothic"/>
                <a:sym typeface="Century Gothic"/>
              </a:defRPr>
            </a:lvl4pPr>
            <a:lvl5pPr indent="0" lvl="4" marL="0" marR="0" rtl="0" algn="r">
              <a:spcBef>
                <a:spcPts val="0"/>
              </a:spcBef>
              <a:buNone/>
              <a:defRPr b="0" i="0" sz="1000" u="none" cap="none" strike="noStrike">
                <a:solidFill>
                  <a:srgbClr val="3F3F3F"/>
                </a:solidFill>
                <a:latin typeface="Century Gothic"/>
                <a:ea typeface="Century Gothic"/>
                <a:cs typeface="Century Gothic"/>
                <a:sym typeface="Century Gothic"/>
              </a:defRPr>
            </a:lvl5pPr>
            <a:lvl6pPr indent="0" lvl="5" marL="0" marR="0" rtl="0" algn="r">
              <a:spcBef>
                <a:spcPts val="0"/>
              </a:spcBef>
              <a:buNone/>
              <a:defRPr b="0" i="0" sz="1000" u="none" cap="none" strike="noStrike">
                <a:solidFill>
                  <a:srgbClr val="3F3F3F"/>
                </a:solidFill>
                <a:latin typeface="Century Gothic"/>
                <a:ea typeface="Century Gothic"/>
                <a:cs typeface="Century Gothic"/>
                <a:sym typeface="Century Gothic"/>
              </a:defRPr>
            </a:lvl6pPr>
            <a:lvl7pPr indent="0" lvl="6" marL="0" marR="0" rtl="0" algn="r">
              <a:spcBef>
                <a:spcPts val="0"/>
              </a:spcBef>
              <a:buNone/>
              <a:defRPr b="0" i="0" sz="1000" u="none" cap="none" strike="noStrike">
                <a:solidFill>
                  <a:srgbClr val="3F3F3F"/>
                </a:solidFill>
                <a:latin typeface="Century Gothic"/>
                <a:ea typeface="Century Gothic"/>
                <a:cs typeface="Century Gothic"/>
                <a:sym typeface="Century Gothic"/>
              </a:defRPr>
            </a:lvl7pPr>
            <a:lvl8pPr indent="0" lvl="7" marL="0" marR="0" rtl="0" algn="r">
              <a:spcBef>
                <a:spcPts val="0"/>
              </a:spcBef>
              <a:buNone/>
              <a:defRPr b="0" i="0" sz="1000" u="none" cap="none" strike="noStrike">
                <a:solidFill>
                  <a:srgbClr val="3F3F3F"/>
                </a:solidFill>
                <a:latin typeface="Century Gothic"/>
                <a:ea typeface="Century Gothic"/>
                <a:cs typeface="Century Gothic"/>
                <a:sym typeface="Century Gothic"/>
              </a:defRPr>
            </a:lvl8pPr>
            <a:lvl9pPr indent="0" lvl="8" marL="0" marR="0" rtl="0" algn="r">
              <a:spcBef>
                <a:spcPts val="0"/>
              </a:spcBef>
              <a:buNone/>
              <a:defRPr b="0" i="0" sz="1000" u="none" cap="none" strike="noStrike">
                <a:solidFill>
                  <a:srgbClr val="3F3F3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sixsigmastudyguide.com/dmaic-tollgate-reviews/" TargetMode="Externa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sixsigmastudyguide.com/dmaic-tollgate-reviews/" TargetMode="Externa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sixsigmastudyguide.com/dmaic-tollgate-reviews/" TargetMode="Externa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sixsigmastudyguide.com/dmaic-tollgate-reviews/" TargetMode="Externa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sixsigmastudyguide.com/dmaic-tollgate-reviews/" TargetMode="Externa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8.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6.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3"/>
          <p:cNvSpPr txBox="1"/>
          <p:nvPr>
            <p:ph type="ctrTitle"/>
          </p:nvPr>
        </p:nvSpPr>
        <p:spPr>
          <a:xfrm>
            <a:off x="1561708" y="2091263"/>
            <a:ext cx="9068586" cy="2590800"/>
          </a:xfrm>
          <a:prstGeom prst="rect">
            <a:avLst/>
          </a:prstGeom>
          <a:noFill/>
          <a:ln>
            <a:noFill/>
          </a:ln>
        </p:spPr>
        <p:txBody>
          <a:bodyPr anchorCtr="0" anchor="ctr" bIns="45700" lIns="91425" spcFirstLastPara="1" rIns="91425" wrap="square" tIns="45700">
            <a:noAutofit/>
          </a:bodyPr>
          <a:lstStyle/>
          <a:p>
            <a:pPr indent="0" lvl="0" marL="0" rtl="0" algn="ctr">
              <a:lnSpc>
                <a:spcPct val="83000"/>
              </a:lnSpc>
              <a:spcBef>
                <a:spcPts val="0"/>
              </a:spcBef>
              <a:spcAft>
                <a:spcPts val="0"/>
              </a:spcAft>
              <a:buClr>
                <a:srgbClr val="262626"/>
              </a:buClr>
              <a:buSzPts val="7200"/>
              <a:buFont typeface="Century Gothic"/>
              <a:buNone/>
            </a:pPr>
            <a:r>
              <a:rPr lang="en-US"/>
              <a:t>BUSINESS PROCESS ENGINEERING </a:t>
            </a:r>
            <a:endParaRPr/>
          </a:p>
        </p:txBody>
      </p:sp>
      <p:sp>
        <p:nvSpPr>
          <p:cNvPr id="107" name="Google Shape;107;p13"/>
          <p:cNvSpPr txBox="1"/>
          <p:nvPr>
            <p:ph idx="1" type="subTitle"/>
          </p:nvPr>
        </p:nvSpPr>
        <p:spPr>
          <a:xfrm>
            <a:off x="1562100" y="4682062"/>
            <a:ext cx="9070848" cy="457201"/>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1600"/>
              <a:buNone/>
            </a:pPr>
            <a:r>
              <a:rPr lang="en-US"/>
              <a:t>Sobia Iftikhar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2"/>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Century Gothic"/>
              <a:buNone/>
            </a:pPr>
            <a:r>
              <a:rPr lang="en-US" sz="3600"/>
              <a:t>The Plan, Do, Check, Act methodology</a:t>
            </a:r>
            <a:endParaRPr sz="3600"/>
          </a:p>
        </p:txBody>
      </p:sp>
      <p:sp>
        <p:nvSpPr>
          <p:cNvPr id="200" name="Google Shape;200;p22"/>
          <p:cNvSpPr txBox="1"/>
          <p:nvPr>
            <p:ph idx="1" type="body"/>
          </p:nvPr>
        </p:nvSpPr>
        <p:spPr>
          <a:xfrm>
            <a:off x="1066800" y="2103120"/>
            <a:ext cx="10058400" cy="3931920"/>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800"/>
              <a:buChar char="◦"/>
            </a:pPr>
            <a:r>
              <a:rPr b="1" lang="en-US">
                <a:latin typeface="Times New Roman"/>
                <a:ea typeface="Times New Roman"/>
                <a:cs typeface="Times New Roman"/>
                <a:sym typeface="Times New Roman"/>
              </a:rPr>
              <a:t>1. Plan</a:t>
            </a:r>
            <a:endParaRPr/>
          </a:p>
          <a:p>
            <a:pPr indent="-182880" lvl="1" marL="457200" rtl="0" algn="l">
              <a:lnSpc>
                <a:spcPct val="100000"/>
              </a:lnSpc>
              <a:spcBef>
                <a:spcPts val="500"/>
              </a:spcBef>
              <a:spcAft>
                <a:spcPts val="0"/>
              </a:spcAft>
              <a:buSzPts val="1600"/>
              <a:buChar char="◦"/>
            </a:pPr>
            <a:r>
              <a:rPr lang="en-US">
                <a:latin typeface="Times New Roman"/>
                <a:ea typeface="Times New Roman"/>
                <a:cs typeface="Times New Roman"/>
                <a:sym typeface="Times New Roman"/>
              </a:rPr>
              <a:t>What is the core problem that needs solving?</a:t>
            </a:r>
            <a:endParaRPr/>
          </a:p>
          <a:p>
            <a:pPr indent="-182880" lvl="1" marL="457200" rtl="0" algn="l">
              <a:lnSpc>
                <a:spcPct val="100000"/>
              </a:lnSpc>
              <a:spcBef>
                <a:spcPts val="500"/>
              </a:spcBef>
              <a:spcAft>
                <a:spcPts val="0"/>
              </a:spcAft>
              <a:buSzPts val="1600"/>
              <a:buChar char="◦"/>
            </a:pPr>
            <a:r>
              <a:rPr lang="en-US">
                <a:latin typeface="Times New Roman"/>
                <a:ea typeface="Times New Roman"/>
                <a:cs typeface="Times New Roman"/>
                <a:sym typeface="Times New Roman"/>
              </a:rPr>
              <a:t>What resources do we need?</a:t>
            </a:r>
            <a:endParaRPr/>
          </a:p>
          <a:p>
            <a:pPr indent="-182880" lvl="1" marL="457200" rtl="0" algn="l">
              <a:lnSpc>
                <a:spcPct val="100000"/>
              </a:lnSpc>
              <a:spcBef>
                <a:spcPts val="500"/>
              </a:spcBef>
              <a:spcAft>
                <a:spcPts val="0"/>
              </a:spcAft>
              <a:buSzPts val="1600"/>
              <a:buChar char="◦"/>
            </a:pPr>
            <a:r>
              <a:rPr lang="en-US">
                <a:latin typeface="Times New Roman"/>
                <a:ea typeface="Times New Roman"/>
                <a:cs typeface="Times New Roman"/>
                <a:sym typeface="Times New Roman"/>
              </a:rPr>
              <a:t>What resources do we have?</a:t>
            </a:r>
            <a:endParaRPr/>
          </a:p>
          <a:p>
            <a:pPr indent="-182880" lvl="1" marL="457200" rtl="0" algn="l">
              <a:lnSpc>
                <a:spcPct val="100000"/>
              </a:lnSpc>
              <a:spcBef>
                <a:spcPts val="500"/>
              </a:spcBef>
              <a:spcAft>
                <a:spcPts val="0"/>
              </a:spcAft>
              <a:buSzPts val="1600"/>
              <a:buChar char="◦"/>
            </a:pPr>
            <a:r>
              <a:rPr lang="en-US">
                <a:latin typeface="Times New Roman"/>
                <a:ea typeface="Times New Roman"/>
                <a:cs typeface="Times New Roman"/>
                <a:sym typeface="Times New Roman"/>
              </a:rPr>
              <a:t>What is the best solution for fixing the problem with the available resources?</a:t>
            </a:r>
            <a:endParaRPr/>
          </a:p>
          <a:p>
            <a:pPr indent="-182880" lvl="0" marL="182880" rtl="0" algn="l">
              <a:lnSpc>
                <a:spcPct val="100000"/>
              </a:lnSpc>
              <a:spcBef>
                <a:spcPts val="900"/>
              </a:spcBef>
              <a:spcAft>
                <a:spcPts val="0"/>
              </a:spcAft>
              <a:buSzPts val="1800"/>
              <a:buChar char="◦"/>
            </a:pPr>
            <a:r>
              <a:rPr b="1" lang="en-US">
                <a:latin typeface="Times New Roman"/>
                <a:ea typeface="Times New Roman"/>
                <a:cs typeface="Times New Roman"/>
                <a:sym typeface="Times New Roman"/>
              </a:rPr>
              <a:t>2. Do</a:t>
            </a:r>
            <a:endParaRPr/>
          </a:p>
          <a:p>
            <a:pPr indent="-182880" lvl="1" marL="457200" rtl="0" algn="l">
              <a:lnSpc>
                <a:spcPct val="100000"/>
              </a:lnSpc>
              <a:spcBef>
                <a:spcPts val="500"/>
              </a:spcBef>
              <a:spcAft>
                <a:spcPts val="0"/>
              </a:spcAft>
              <a:buSzPts val="1600"/>
              <a:buChar char="◦"/>
            </a:pPr>
            <a:r>
              <a:rPr lang="en-US">
                <a:latin typeface="Times New Roman"/>
                <a:ea typeface="Times New Roman"/>
                <a:cs typeface="Times New Roman"/>
                <a:sym typeface="Times New Roman"/>
              </a:rPr>
              <a:t>Apply what was considered at the planning stage and put things into action</a:t>
            </a:r>
            <a:endParaRPr>
              <a:latin typeface="Times New Roman"/>
              <a:ea typeface="Times New Roman"/>
              <a:cs typeface="Times New Roman"/>
              <a:sym typeface="Times New Roman"/>
            </a:endParaRPr>
          </a:p>
          <a:p>
            <a:pPr indent="-182880" lvl="0" marL="182880" rtl="0" algn="l">
              <a:lnSpc>
                <a:spcPct val="100000"/>
              </a:lnSpc>
              <a:spcBef>
                <a:spcPts val="900"/>
              </a:spcBef>
              <a:spcAft>
                <a:spcPts val="0"/>
              </a:spcAft>
              <a:buSzPts val="1800"/>
              <a:buChar char="◦"/>
            </a:pPr>
            <a:r>
              <a:rPr b="1" lang="en-US">
                <a:latin typeface="Times New Roman"/>
                <a:ea typeface="Times New Roman"/>
                <a:cs typeface="Times New Roman"/>
                <a:sym typeface="Times New Roman"/>
              </a:rPr>
              <a:t>3. Check</a:t>
            </a:r>
            <a:endParaRPr>
              <a:latin typeface="Times New Roman"/>
              <a:ea typeface="Times New Roman"/>
              <a:cs typeface="Times New Roman"/>
              <a:sym typeface="Times New Roman"/>
            </a:endParaRPr>
          </a:p>
          <a:p>
            <a:pPr indent="-182880" lvl="1" marL="457200" rtl="0" algn="l">
              <a:lnSpc>
                <a:spcPct val="100000"/>
              </a:lnSpc>
              <a:spcBef>
                <a:spcPts val="500"/>
              </a:spcBef>
              <a:spcAft>
                <a:spcPts val="0"/>
              </a:spcAft>
              <a:buSzPts val="1600"/>
              <a:buChar char="◦"/>
            </a:pPr>
            <a:r>
              <a:rPr lang="en-US">
                <a:latin typeface="Times New Roman"/>
                <a:ea typeface="Times New Roman"/>
                <a:cs typeface="Times New Roman"/>
                <a:sym typeface="Times New Roman"/>
              </a:rPr>
              <a:t>Audit your plan’s execution and see if your initial plan worked. It will become clear what the more problematic parts of the process are, which can be eliminated later down the line.</a:t>
            </a:r>
            <a:endParaRPr/>
          </a:p>
          <a:p>
            <a:pPr indent="-182880" lvl="0" marL="182880" rtl="0" algn="l">
              <a:lnSpc>
                <a:spcPct val="100000"/>
              </a:lnSpc>
              <a:spcBef>
                <a:spcPts val="900"/>
              </a:spcBef>
              <a:spcAft>
                <a:spcPts val="0"/>
              </a:spcAft>
              <a:buSzPts val="1800"/>
              <a:buChar char="◦"/>
            </a:pPr>
            <a:r>
              <a:rPr b="1" lang="en-US">
                <a:latin typeface="Times New Roman"/>
                <a:ea typeface="Times New Roman"/>
                <a:cs typeface="Times New Roman"/>
                <a:sym typeface="Times New Roman"/>
              </a:rPr>
              <a:t>4. Act</a:t>
            </a:r>
            <a:endParaRPr/>
          </a:p>
          <a:p>
            <a:pPr indent="-182880" lvl="1" marL="457200" rtl="0" algn="l">
              <a:lnSpc>
                <a:spcPct val="100000"/>
              </a:lnSpc>
              <a:spcBef>
                <a:spcPts val="500"/>
              </a:spcBef>
              <a:spcAft>
                <a:spcPts val="0"/>
              </a:spcAft>
              <a:buSzPts val="1600"/>
              <a:buChar char="◦"/>
            </a:pPr>
            <a:r>
              <a:rPr lang="en-US">
                <a:latin typeface="Times New Roman"/>
                <a:ea typeface="Times New Roman"/>
                <a:cs typeface="Times New Roman"/>
                <a:sym typeface="Times New Roman"/>
              </a:rPr>
              <a:t>If things didn’t go so well, you’ll need to begin the cycle again</a:t>
            </a:r>
            <a:endParaRPr/>
          </a:p>
          <a:p>
            <a:pPr indent="-68579" lvl="0" marL="182880" rtl="0" algn="l">
              <a:lnSpc>
                <a:spcPct val="100000"/>
              </a:lnSpc>
              <a:spcBef>
                <a:spcPts val="900"/>
              </a:spcBef>
              <a:spcAft>
                <a:spcPts val="0"/>
              </a:spcAft>
              <a:buSzPts val="1800"/>
              <a:buNone/>
            </a:pPr>
            <a:r>
              <a:t/>
            </a:r>
            <a:endParaRPr>
              <a:latin typeface="Times New Roman"/>
              <a:ea typeface="Times New Roman"/>
              <a:cs typeface="Times New Roman"/>
              <a:sym typeface="Times New Roman"/>
            </a:endParaRPr>
          </a:p>
        </p:txBody>
      </p:sp>
      <p:sp>
        <p:nvSpPr>
          <p:cNvPr id="201" name="Google Shape;201;p22"/>
          <p:cNvSpPr/>
          <p:nvPr/>
        </p:nvSpPr>
        <p:spPr>
          <a:xfrm>
            <a:off x="5511114" y="2014194"/>
            <a:ext cx="6096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Also known as the Deming Cycle, the Plan-Do-Check-Act</a:t>
            </a:r>
            <a:r>
              <a:rPr lang="en-US" sz="1800" u="sng">
                <a:solidFill>
                  <a:schemeClr val="dk1"/>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cycle is a key instrument of the lean manufacturing toolkit.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3"/>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rPr lang="en-US"/>
              <a:t>Identify the value </a:t>
            </a:r>
            <a:endParaRPr/>
          </a:p>
        </p:txBody>
      </p:sp>
      <p:sp>
        <p:nvSpPr>
          <p:cNvPr id="207" name="Google Shape;207;p23"/>
          <p:cNvSpPr txBox="1"/>
          <p:nvPr>
            <p:ph idx="1" type="body"/>
          </p:nvPr>
        </p:nvSpPr>
        <p:spPr>
          <a:xfrm>
            <a:off x="1066800" y="2103120"/>
            <a:ext cx="10058400" cy="3931920"/>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800"/>
              <a:buChar char="◦"/>
            </a:pPr>
            <a:r>
              <a:rPr lang="en-US"/>
              <a:t>Value is every thing, that your customer is willing to pay.</a:t>
            </a:r>
            <a:endParaRPr/>
          </a:p>
          <a:p>
            <a:pPr indent="-182880" lvl="0" marL="182880" rtl="0" algn="l">
              <a:lnSpc>
                <a:spcPct val="100000"/>
              </a:lnSpc>
              <a:spcBef>
                <a:spcPts val="900"/>
              </a:spcBef>
              <a:spcAft>
                <a:spcPts val="0"/>
              </a:spcAft>
              <a:buSzPts val="1800"/>
              <a:buChar char="◦"/>
            </a:pPr>
            <a:r>
              <a:rPr lang="en-US"/>
              <a:t>Identify Waste Activities and Where Value Is Added</a:t>
            </a:r>
            <a:endParaRPr/>
          </a:p>
          <a:p>
            <a:pPr indent="-182880" lvl="0" marL="182880" rtl="0" algn="l">
              <a:lnSpc>
                <a:spcPct val="100000"/>
              </a:lnSpc>
              <a:spcBef>
                <a:spcPts val="900"/>
              </a:spcBef>
              <a:spcAft>
                <a:spcPts val="0"/>
              </a:spcAft>
              <a:buSzPts val="1800"/>
              <a:buChar char="◦"/>
            </a:pPr>
            <a:r>
              <a:rPr b="1" lang="en-US"/>
              <a:t>seven types of waste: </a:t>
            </a:r>
            <a:r>
              <a:rPr lang="en-US"/>
              <a:t>TIMWOOD</a:t>
            </a:r>
            <a:endParaRPr b="1"/>
          </a:p>
          <a:p>
            <a:pPr indent="-182880" lvl="1" marL="457200" rtl="0" algn="l">
              <a:lnSpc>
                <a:spcPct val="100000"/>
              </a:lnSpc>
              <a:spcBef>
                <a:spcPts val="500"/>
              </a:spcBef>
              <a:spcAft>
                <a:spcPts val="0"/>
              </a:spcAft>
              <a:buSzPts val="1600"/>
              <a:buChar char="◦"/>
            </a:pPr>
            <a:r>
              <a:rPr lang="en-US"/>
              <a:t>Transport</a:t>
            </a:r>
            <a:endParaRPr/>
          </a:p>
          <a:p>
            <a:pPr indent="-182880" lvl="1" marL="457200" rtl="0" algn="l">
              <a:lnSpc>
                <a:spcPct val="100000"/>
              </a:lnSpc>
              <a:spcBef>
                <a:spcPts val="500"/>
              </a:spcBef>
              <a:spcAft>
                <a:spcPts val="0"/>
              </a:spcAft>
              <a:buSzPts val="1600"/>
              <a:buChar char="◦"/>
            </a:pPr>
            <a:r>
              <a:rPr lang="en-US"/>
              <a:t>Inventory</a:t>
            </a:r>
            <a:endParaRPr/>
          </a:p>
          <a:p>
            <a:pPr indent="-182880" lvl="1" marL="457200" rtl="0" algn="l">
              <a:lnSpc>
                <a:spcPct val="100000"/>
              </a:lnSpc>
              <a:spcBef>
                <a:spcPts val="500"/>
              </a:spcBef>
              <a:spcAft>
                <a:spcPts val="0"/>
              </a:spcAft>
              <a:buSzPts val="1600"/>
              <a:buChar char="◦"/>
            </a:pPr>
            <a:r>
              <a:rPr lang="en-US"/>
              <a:t>Motion</a:t>
            </a:r>
            <a:endParaRPr/>
          </a:p>
          <a:p>
            <a:pPr indent="-182880" lvl="1" marL="457200" rtl="0" algn="l">
              <a:lnSpc>
                <a:spcPct val="100000"/>
              </a:lnSpc>
              <a:spcBef>
                <a:spcPts val="500"/>
              </a:spcBef>
              <a:spcAft>
                <a:spcPts val="0"/>
              </a:spcAft>
              <a:buSzPts val="1600"/>
              <a:buChar char="◦"/>
            </a:pPr>
            <a:r>
              <a:rPr lang="en-US"/>
              <a:t>Waiting</a:t>
            </a:r>
            <a:endParaRPr/>
          </a:p>
          <a:p>
            <a:pPr indent="-182880" lvl="1" marL="457200" rtl="0" algn="l">
              <a:lnSpc>
                <a:spcPct val="100000"/>
              </a:lnSpc>
              <a:spcBef>
                <a:spcPts val="500"/>
              </a:spcBef>
              <a:spcAft>
                <a:spcPts val="0"/>
              </a:spcAft>
              <a:buSzPts val="1600"/>
              <a:buChar char="◦"/>
            </a:pPr>
            <a:r>
              <a:rPr lang="en-US"/>
              <a:t>Overproduction</a:t>
            </a:r>
            <a:endParaRPr/>
          </a:p>
          <a:p>
            <a:pPr indent="-182880" lvl="1" marL="457200" rtl="0" algn="l">
              <a:lnSpc>
                <a:spcPct val="100000"/>
              </a:lnSpc>
              <a:spcBef>
                <a:spcPts val="500"/>
              </a:spcBef>
              <a:spcAft>
                <a:spcPts val="0"/>
              </a:spcAft>
              <a:buSzPts val="1600"/>
              <a:buChar char="◦"/>
            </a:pPr>
            <a:r>
              <a:rPr lang="en-US"/>
              <a:t>Over-processing</a:t>
            </a:r>
            <a:endParaRPr/>
          </a:p>
          <a:p>
            <a:pPr indent="-182880" lvl="1" marL="457200" rtl="0" algn="l">
              <a:lnSpc>
                <a:spcPct val="100000"/>
              </a:lnSpc>
              <a:spcBef>
                <a:spcPts val="500"/>
              </a:spcBef>
              <a:spcAft>
                <a:spcPts val="0"/>
              </a:spcAft>
              <a:buSzPts val="1600"/>
              <a:buChar char="◦"/>
            </a:pPr>
            <a:r>
              <a:rPr lang="en-US"/>
              <a:t>Defects</a:t>
            </a:r>
            <a:endParaRPr/>
          </a:p>
          <a:p>
            <a:pPr indent="-81279" lvl="1" marL="457200" rtl="0" algn="l">
              <a:lnSpc>
                <a:spcPct val="100000"/>
              </a:lnSpc>
              <a:spcBef>
                <a:spcPts val="500"/>
              </a:spcBef>
              <a:spcAft>
                <a:spcPts val="0"/>
              </a:spcAft>
              <a:buSzPts val="1600"/>
              <a:buNone/>
            </a:pPr>
            <a:r>
              <a:t/>
            </a:r>
            <a:endParaRPr b="1"/>
          </a:p>
          <a:p>
            <a:pPr indent="-68579" lvl="0" marL="182880" rtl="0" algn="l">
              <a:lnSpc>
                <a:spcPct val="100000"/>
              </a:lnSpc>
              <a:spcBef>
                <a:spcPts val="900"/>
              </a:spcBef>
              <a:spcAft>
                <a:spcPts val="0"/>
              </a:spcAft>
              <a:buSzPts val="18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62626"/>
              </a:buClr>
              <a:buSzPct val="100000"/>
              <a:buFont typeface="Century Gothic"/>
              <a:buNone/>
            </a:pPr>
            <a:r>
              <a:rPr b="1" i="1" lang="en-US"/>
              <a:t>3M Waste are:</a:t>
            </a:r>
            <a:br>
              <a:rPr lang="en-US"/>
            </a:br>
            <a:endParaRPr/>
          </a:p>
        </p:txBody>
      </p:sp>
      <p:sp>
        <p:nvSpPr>
          <p:cNvPr id="213" name="Google Shape;213;p24"/>
          <p:cNvSpPr txBox="1"/>
          <p:nvPr>
            <p:ph idx="1" type="body"/>
          </p:nvPr>
        </p:nvSpPr>
        <p:spPr>
          <a:xfrm>
            <a:off x="1066800" y="2103120"/>
            <a:ext cx="10058400" cy="3931920"/>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800"/>
              <a:buChar char="◦"/>
            </a:pPr>
            <a:r>
              <a:rPr b="1" lang="en-US"/>
              <a:t>MUDA</a:t>
            </a:r>
            <a:r>
              <a:rPr lang="en-US"/>
              <a:t> means Waste</a:t>
            </a:r>
            <a:endParaRPr/>
          </a:p>
          <a:p>
            <a:pPr indent="-182880" lvl="0" marL="182880" rtl="0" algn="l">
              <a:lnSpc>
                <a:spcPct val="100000"/>
              </a:lnSpc>
              <a:spcBef>
                <a:spcPts val="900"/>
              </a:spcBef>
              <a:spcAft>
                <a:spcPts val="0"/>
              </a:spcAft>
              <a:buSzPts val="1800"/>
              <a:buChar char="◦"/>
            </a:pPr>
            <a:r>
              <a:rPr b="1" lang="en-US"/>
              <a:t>MURA</a:t>
            </a:r>
            <a:r>
              <a:rPr lang="en-US"/>
              <a:t> means Inconsistency/Unevenness/Imbalance</a:t>
            </a:r>
            <a:endParaRPr/>
          </a:p>
          <a:p>
            <a:pPr indent="-182880" lvl="0" marL="182880" rtl="0" algn="l">
              <a:lnSpc>
                <a:spcPct val="100000"/>
              </a:lnSpc>
              <a:spcBef>
                <a:spcPts val="900"/>
              </a:spcBef>
              <a:spcAft>
                <a:spcPts val="0"/>
              </a:spcAft>
              <a:buSzPts val="1800"/>
              <a:buChar char="◦"/>
            </a:pPr>
            <a:r>
              <a:rPr b="1" lang="en-US"/>
              <a:t>MURI</a:t>
            </a:r>
            <a:r>
              <a:rPr lang="en-US"/>
              <a:t> means Strain/Overburden/Fatigue</a:t>
            </a:r>
            <a:endParaRPr/>
          </a:p>
          <a:p>
            <a:pPr indent="-68579" lvl="0" marL="182880" rtl="0" algn="l">
              <a:lnSpc>
                <a:spcPct val="100000"/>
              </a:lnSpc>
              <a:spcBef>
                <a:spcPts val="900"/>
              </a:spcBef>
              <a:spcAft>
                <a:spcPts val="0"/>
              </a:spcAft>
              <a:buSzPts val="18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203200" y="-147855"/>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rPr lang="en-US"/>
              <a:t>The Three waste Aspects</a:t>
            </a:r>
            <a:endParaRPr/>
          </a:p>
        </p:txBody>
      </p:sp>
      <p:pic>
        <p:nvPicPr>
          <p:cNvPr id="219" name="Google Shape;219;p25"/>
          <p:cNvPicPr preferRelativeResize="0"/>
          <p:nvPr>
            <p:ph idx="1" type="body"/>
          </p:nvPr>
        </p:nvPicPr>
        <p:blipFill rotWithShape="1">
          <a:blip r:embed="rId3">
            <a:alphaModFix/>
          </a:blip>
          <a:srcRect b="0" l="0" r="0" t="0"/>
          <a:stretch/>
        </p:blipFill>
        <p:spPr>
          <a:xfrm>
            <a:off x="4741334" y="4147110"/>
            <a:ext cx="7018867" cy="2361365"/>
          </a:xfrm>
          <a:prstGeom prst="rect">
            <a:avLst/>
          </a:prstGeom>
          <a:noFill/>
          <a:ln>
            <a:noFill/>
          </a:ln>
        </p:spPr>
      </p:pic>
      <p:pic>
        <p:nvPicPr>
          <p:cNvPr id="220" name="Google Shape;220;p25"/>
          <p:cNvPicPr preferRelativeResize="0"/>
          <p:nvPr/>
        </p:nvPicPr>
        <p:blipFill rotWithShape="1">
          <a:blip r:embed="rId4">
            <a:alphaModFix/>
          </a:blip>
          <a:srcRect b="0" l="0" r="0" t="0"/>
          <a:stretch/>
        </p:blipFill>
        <p:spPr>
          <a:xfrm>
            <a:off x="558800" y="932428"/>
            <a:ext cx="5300134" cy="30864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t/>
            </a:r>
            <a:endParaRPr/>
          </a:p>
        </p:txBody>
      </p:sp>
      <p:pic>
        <p:nvPicPr>
          <p:cNvPr descr="3M Waste | Muda | Mura | Muri" id="226" name="Google Shape;226;p26"/>
          <p:cNvPicPr preferRelativeResize="0"/>
          <p:nvPr>
            <p:ph idx="1" type="body"/>
          </p:nvPr>
        </p:nvPicPr>
        <p:blipFill rotWithShape="1">
          <a:blip r:embed="rId3">
            <a:alphaModFix/>
          </a:blip>
          <a:srcRect b="0" l="0" r="0" t="0"/>
          <a:stretch/>
        </p:blipFill>
        <p:spPr>
          <a:xfrm>
            <a:off x="3036265" y="2103438"/>
            <a:ext cx="6119469" cy="39322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7"/>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62626"/>
              </a:buClr>
              <a:buSzPct val="100000"/>
              <a:buFont typeface="Century Gothic"/>
              <a:buNone/>
            </a:pPr>
            <a:r>
              <a:rPr b="1" lang="en-US"/>
              <a:t>MUDA means Waste</a:t>
            </a:r>
            <a:br>
              <a:rPr b="1" lang="en-US"/>
            </a:br>
            <a:endParaRPr/>
          </a:p>
        </p:txBody>
      </p:sp>
      <p:sp>
        <p:nvSpPr>
          <p:cNvPr id="232" name="Google Shape;232;p27"/>
          <p:cNvSpPr txBox="1"/>
          <p:nvPr>
            <p:ph idx="1" type="body"/>
          </p:nvPr>
        </p:nvSpPr>
        <p:spPr>
          <a:xfrm>
            <a:off x="1066800" y="2103120"/>
            <a:ext cx="10058400" cy="3931920"/>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800"/>
              <a:buChar char="◦"/>
            </a:pPr>
            <a:r>
              <a:rPr lang="en-US"/>
              <a:t>MUDA stands for eliminating waste or non-value-added activities from the manufacturing process. It can be anything that does not add value from the customer’s point of view.</a:t>
            </a:r>
            <a:endParaRPr/>
          </a:p>
          <a:p>
            <a:pPr indent="-182880" lvl="0" marL="182880" rtl="0" algn="l">
              <a:lnSpc>
                <a:spcPct val="100000"/>
              </a:lnSpc>
              <a:spcBef>
                <a:spcPts val="900"/>
              </a:spcBef>
              <a:spcAft>
                <a:spcPts val="0"/>
              </a:spcAft>
              <a:buSzPts val="1800"/>
              <a:buChar char="◦"/>
            </a:pPr>
            <a:r>
              <a:rPr lang="en-US"/>
              <a:t>There are </a:t>
            </a:r>
            <a:r>
              <a:rPr b="1" lang="en-US"/>
              <a:t>7 types of MUDA</a:t>
            </a:r>
            <a:r>
              <a:rPr lang="en-US"/>
              <a:t> or</a:t>
            </a:r>
            <a:r>
              <a:rPr b="1" lang="en-US"/>
              <a:t> 7 types of Waste</a:t>
            </a:r>
            <a:r>
              <a:rPr lang="en-US"/>
              <a:t> identified in the lean manufacturing process which is as follow:</a:t>
            </a:r>
            <a:endParaRPr/>
          </a:p>
          <a:p>
            <a:pPr indent="-182879" lvl="3" marL="1005839" rtl="0" algn="l">
              <a:lnSpc>
                <a:spcPct val="100000"/>
              </a:lnSpc>
              <a:spcBef>
                <a:spcPts val="500"/>
              </a:spcBef>
              <a:spcAft>
                <a:spcPts val="0"/>
              </a:spcAft>
              <a:buSzPts val="1400"/>
              <a:buChar char="◦"/>
            </a:pPr>
            <a:r>
              <a:rPr i="1" lang="en-US"/>
              <a:t>MUDA of</a:t>
            </a:r>
            <a:r>
              <a:rPr b="1" i="1" lang="en-US"/>
              <a:t> Overproduction</a:t>
            </a:r>
            <a:endParaRPr/>
          </a:p>
          <a:p>
            <a:pPr indent="-182879" lvl="3" marL="1005839" rtl="0" algn="l">
              <a:lnSpc>
                <a:spcPct val="100000"/>
              </a:lnSpc>
              <a:spcBef>
                <a:spcPts val="500"/>
              </a:spcBef>
              <a:spcAft>
                <a:spcPts val="0"/>
              </a:spcAft>
              <a:buSzPts val="1400"/>
              <a:buChar char="◦"/>
            </a:pPr>
            <a:r>
              <a:rPr i="1" lang="en-US"/>
              <a:t>MUDA of</a:t>
            </a:r>
            <a:r>
              <a:rPr b="1" i="1" lang="en-US"/>
              <a:t> Process Itself/Over Processing</a:t>
            </a:r>
            <a:endParaRPr/>
          </a:p>
          <a:p>
            <a:pPr indent="-182879" lvl="3" marL="1005839" rtl="0" algn="l">
              <a:lnSpc>
                <a:spcPct val="100000"/>
              </a:lnSpc>
              <a:spcBef>
                <a:spcPts val="500"/>
              </a:spcBef>
              <a:spcAft>
                <a:spcPts val="0"/>
              </a:spcAft>
              <a:buSzPts val="1400"/>
              <a:buChar char="◦"/>
            </a:pPr>
            <a:r>
              <a:rPr i="1" lang="en-US"/>
              <a:t>MUDA of</a:t>
            </a:r>
            <a:r>
              <a:rPr b="1" i="1" lang="en-US"/>
              <a:t> Inventory/Stocks</a:t>
            </a:r>
            <a:endParaRPr/>
          </a:p>
          <a:p>
            <a:pPr indent="-182879" lvl="3" marL="1005839" rtl="0" algn="l">
              <a:lnSpc>
                <a:spcPct val="100000"/>
              </a:lnSpc>
              <a:spcBef>
                <a:spcPts val="500"/>
              </a:spcBef>
              <a:spcAft>
                <a:spcPts val="0"/>
              </a:spcAft>
              <a:buSzPts val="1400"/>
              <a:buChar char="◦"/>
            </a:pPr>
            <a:r>
              <a:rPr i="1" lang="en-US"/>
              <a:t>MUDA of</a:t>
            </a:r>
            <a:r>
              <a:rPr b="1" i="1" lang="en-US"/>
              <a:t> Transport</a:t>
            </a:r>
            <a:endParaRPr/>
          </a:p>
          <a:p>
            <a:pPr indent="-182879" lvl="3" marL="1005839" rtl="0" algn="l">
              <a:lnSpc>
                <a:spcPct val="100000"/>
              </a:lnSpc>
              <a:spcBef>
                <a:spcPts val="500"/>
              </a:spcBef>
              <a:spcAft>
                <a:spcPts val="0"/>
              </a:spcAft>
              <a:buSzPts val="1400"/>
              <a:buChar char="◦"/>
            </a:pPr>
            <a:r>
              <a:rPr i="1" lang="en-US"/>
              <a:t>MUDA of</a:t>
            </a:r>
            <a:r>
              <a:rPr b="1" i="1" lang="en-US"/>
              <a:t> Waiting</a:t>
            </a:r>
            <a:endParaRPr/>
          </a:p>
          <a:p>
            <a:pPr indent="-182879" lvl="3" marL="1005839" rtl="0" algn="l">
              <a:lnSpc>
                <a:spcPct val="100000"/>
              </a:lnSpc>
              <a:spcBef>
                <a:spcPts val="500"/>
              </a:spcBef>
              <a:spcAft>
                <a:spcPts val="0"/>
              </a:spcAft>
              <a:buSzPts val="1400"/>
              <a:buChar char="◦"/>
            </a:pPr>
            <a:r>
              <a:rPr i="1" lang="en-US"/>
              <a:t>MUDA of </a:t>
            </a:r>
            <a:r>
              <a:rPr b="1" i="1" lang="en-US"/>
              <a:t>Motion</a:t>
            </a:r>
            <a:endParaRPr/>
          </a:p>
          <a:p>
            <a:pPr indent="-182879" lvl="3" marL="1005839" rtl="0" algn="l">
              <a:lnSpc>
                <a:spcPct val="100000"/>
              </a:lnSpc>
              <a:spcBef>
                <a:spcPts val="500"/>
              </a:spcBef>
              <a:spcAft>
                <a:spcPts val="0"/>
              </a:spcAft>
              <a:buSzPts val="1400"/>
              <a:buChar char="◦"/>
            </a:pPr>
            <a:r>
              <a:rPr i="1" lang="en-US"/>
              <a:t>MUDA of </a:t>
            </a:r>
            <a:r>
              <a:rPr b="1" i="1" lang="en-US"/>
              <a:t>Defects</a:t>
            </a:r>
            <a:endParaRPr/>
          </a:p>
          <a:p>
            <a:pPr indent="-68579" lvl="0" marL="182880" rtl="0" algn="l">
              <a:lnSpc>
                <a:spcPct val="100000"/>
              </a:lnSpc>
              <a:spcBef>
                <a:spcPts val="900"/>
              </a:spcBef>
              <a:spcAft>
                <a:spcPts val="0"/>
              </a:spcAft>
              <a:buSzPts val="18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804333" y="134594"/>
            <a:ext cx="1132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Century Gothic"/>
              <a:buNone/>
            </a:pPr>
            <a:r>
              <a:rPr lang="en-US" sz="3600"/>
              <a:t>Seven types of </a:t>
            </a:r>
            <a:r>
              <a:rPr b="1" lang="en-US" sz="3600"/>
              <a:t>Muda</a:t>
            </a:r>
            <a:r>
              <a:rPr lang="en-US" sz="3600"/>
              <a:t> or </a:t>
            </a:r>
            <a:r>
              <a:rPr b="1" lang="en-US" sz="3600"/>
              <a:t>7 types of Waste</a:t>
            </a:r>
            <a:r>
              <a:rPr lang="en-US" sz="3600"/>
              <a:t> are:</a:t>
            </a:r>
            <a:endParaRPr/>
          </a:p>
        </p:txBody>
      </p:sp>
      <p:graphicFrame>
        <p:nvGraphicFramePr>
          <p:cNvPr id="238" name="Google Shape;238;p28"/>
          <p:cNvGraphicFramePr/>
          <p:nvPr/>
        </p:nvGraphicFramePr>
        <p:xfrm>
          <a:off x="1075266" y="1155171"/>
          <a:ext cx="3000000" cy="3000000"/>
        </p:xfrm>
        <a:graphic>
          <a:graphicData uri="http://schemas.openxmlformats.org/drawingml/2006/table">
            <a:tbl>
              <a:tblPr bandRow="1" firstRow="1">
                <a:noFill/>
                <a:tableStyleId>{7FFDB86B-B612-4C2A-B092-C3F928561F5B}</a:tableStyleId>
              </a:tblPr>
              <a:tblGrid>
                <a:gridCol w="685800"/>
                <a:gridCol w="1938875"/>
                <a:gridCol w="7433725"/>
              </a:tblGrid>
              <a:tr h="370850">
                <a:tc>
                  <a:txBody>
                    <a:bodyPr/>
                    <a:lstStyle/>
                    <a:p>
                      <a:pPr indent="0" lvl="0" marL="0" marR="0" rtl="0" algn="l">
                        <a:spcBef>
                          <a:spcPts val="0"/>
                        </a:spcBef>
                        <a:spcAft>
                          <a:spcPts val="0"/>
                        </a:spcAft>
                        <a:buNone/>
                      </a:pPr>
                      <a:r>
                        <a:rPr lang="en-US" sz="1800" u="none" cap="none" strike="noStrike"/>
                        <a:t>SNO</a:t>
                      </a:r>
                      <a:endParaRPr sz="1800"/>
                    </a:p>
                  </a:txBody>
                  <a:tcPr marT="45725" marB="45725" marR="91450" marL="91450"/>
                </a:tc>
                <a:tc>
                  <a:txBody>
                    <a:bodyPr/>
                    <a:lstStyle/>
                    <a:p>
                      <a:pPr indent="0" lvl="0" marL="0" marR="0" rtl="0" algn="l">
                        <a:spcBef>
                          <a:spcPts val="0"/>
                        </a:spcBef>
                        <a:spcAft>
                          <a:spcPts val="0"/>
                        </a:spcAft>
                        <a:buNone/>
                      </a:pPr>
                      <a:r>
                        <a:rPr lang="en-US" sz="1800"/>
                        <a:t>Factor</a:t>
                      </a:r>
                      <a:endParaRPr sz="1800"/>
                    </a:p>
                  </a:txBody>
                  <a:tcPr marT="45725" marB="45725" marR="91450" marL="91450"/>
                </a:tc>
                <a:tc>
                  <a:txBody>
                    <a:bodyPr/>
                    <a:lstStyle/>
                    <a:p>
                      <a:pPr indent="0" lvl="0" marL="0" marR="0" rtl="0" algn="l">
                        <a:spcBef>
                          <a:spcPts val="0"/>
                        </a:spcBef>
                        <a:spcAft>
                          <a:spcPts val="0"/>
                        </a:spcAft>
                        <a:buNone/>
                      </a:pPr>
                      <a:r>
                        <a:rPr lang="en-US" sz="1800"/>
                        <a:t>Example</a:t>
                      </a:r>
                      <a:endParaRPr sz="1800"/>
                    </a:p>
                  </a:txBody>
                  <a:tcPr marT="45725" marB="45725" marR="91450" marL="91450"/>
                </a:tc>
              </a:tr>
              <a:tr h="370850">
                <a:tc>
                  <a:txBody>
                    <a:bodyPr/>
                    <a:lstStyle/>
                    <a:p>
                      <a:pPr indent="0" lvl="0" marL="0" marR="0" rtl="0" algn="l">
                        <a:spcBef>
                          <a:spcPts val="0"/>
                        </a:spcBef>
                        <a:spcAft>
                          <a:spcPts val="0"/>
                        </a:spcAft>
                        <a:buNone/>
                      </a:pPr>
                      <a:r>
                        <a:rPr lang="en-US" sz="1800"/>
                        <a:t>01</a:t>
                      </a:r>
                      <a:endParaRPr sz="1800"/>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Century Gothic"/>
                        <a:buNone/>
                      </a:pPr>
                      <a:r>
                        <a:rPr b="0" i="0" lang="en-US" sz="1600">
                          <a:solidFill>
                            <a:schemeClr val="dk1"/>
                          </a:solidFill>
                          <a:latin typeface="Century Gothic"/>
                          <a:ea typeface="Century Gothic"/>
                          <a:cs typeface="Century Gothic"/>
                          <a:sym typeface="Century Gothic"/>
                        </a:rPr>
                        <a:t>Overproduction</a:t>
                      </a:r>
                      <a:endParaRPr/>
                    </a:p>
                    <a:p>
                      <a:pPr indent="0" lvl="0" marL="0" marR="0" rtl="0" algn="l">
                        <a:spcBef>
                          <a:spcPts val="0"/>
                        </a:spcBef>
                        <a:spcAft>
                          <a:spcPts val="0"/>
                        </a:spcAft>
                        <a:buNone/>
                      </a:pPr>
                      <a:r>
                        <a:t/>
                      </a:r>
                      <a:endParaRPr b="0" sz="16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entury Gothic"/>
                          <a:ea typeface="Century Gothic"/>
                          <a:cs typeface="Century Gothic"/>
                          <a:sym typeface="Century Gothic"/>
                        </a:rPr>
                        <a:t>occurs when items are manufactured before they are required.</a:t>
                      </a:r>
                      <a:endParaRPr sz="1800"/>
                    </a:p>
                  </a:txBody>
                  <a:tcPr marT="45725" marB="45725" marR="91450" marL="91450"/>
                </a:tc>
              </a:tr>
              <a:tr h="370850">
                <a:tc>
                  <a:txBody>
                    <a:bodyPr/>
                    <a:lstStyle/>
                    <a:p>
                      <a:pPr indent="0" lvl="0" marL="0" marR="0" rtl="0" algn="l">
                        <a:spcBef>
                          <a:spcPts val="0"/>
                        </a:spcBef>
                        <a:spcAft>
                          <a:spcPts val="0"/>
                        </a:spcAft>
                        <a:buNone/>
                      </a:pPr>
                      <a:r>
                        <a:rPr lang="en-US" sz="1800"/>
                        <a:t>02</a:t>
                      </a:r>
                      <a:endParaRPr sz="1800"/>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Century Gothic"/>
                        <a:buNone/>
                      </a:pPr>
                      <a:r>
                        <a:rPr b="0" i="0" lang="en-US" sz="1600">
                          <a:solidFill>
                            <a:schemeClr val="dk1"/>
                          </a:solidFill>
                          <a:latin typeface="Century Gothic"/>
                          <a:ea typeface="Century Gothic"/>
                          <a:cs typeface="Century Gothic"/>
                          <a:sym typeface="Century Gothic"/>
                        </a:rPr>
                        <a:t>Over Processing</a:t>
                      </a:r>
                      <a:endParaRPr/>
                    </a:p>
                    <a:p>
                      <a:pPr indent="0" lvl="0" marL="0" marR="0" rtl="0" algn="l">
                        <a:spcBef>
                          <a:spcPts val="0"/>
                        </a:spcBef>
                        <a:spcAft>
                          <a:spcPts val="0"/>
                        </a:spcAft>
                        <a:buNone/>
                      </a:pPr>
                      <a:r>
                        <a:t/>
                      </a:r>
                      <a:endParaRPr b="0" sz="16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entury Gothic"/>
                          <a:ea typeface="Century Gothic"/>
                          <a:cs typeface="Century Gothic"/>
                          <a:sym typeface="Century Gothic"/>
                        </a:rPr>
                        <a:t>occurs when more work is put into a product or service than is actually required.</a:t>
                      </a:r>
                      <a:endParaRPr sz="1800"/>
                    </a:p>
                  </a:txBody>
                  <a:tcPr marT="45725" marB="45725" marR="91450" marL="91450"/>
                </a:tc>
              </a:tr>
              <a:tr h="370850">
                <a:tc>
                  <a:txBody>
                    <a:bodyPr/>
                    <a:lstStyle/>
                    <a:p>
                      <a:pPr indent="0" lvl="0" marL="0" marR="0" rtl="0" algn="l">
                        <a:spcBef>
                          <a:spcPts val="0"/>
                        </a:spcBef>
                        <a:spcAft>
                          <a:spcPts val="0"/>
                        </a:spcAft>
                        <a:buNone/>
                      </a:pPr>
                      <a:r>
                        <a:rPr lang="en-US" sz="1800"/>
                        <a:t>03</a:t>
                      </a:r>
                      <a:endParaRPr sz="1800"/>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Century Gothic"/>
                        <a:buNone/>
                      </a:pPr>
                      <a:r>
                        <a:rPr b="0" i="0" lang="en-US" sz="1600">
                          <a:solidFill>
                            <a:schemeClr val="dk1"/>
                          </a:solidFill>
                          <a:latin typeface="Century Gothic"/>
                          <a:ea typeface="Century Gothic"/>
                          <a:cs typeface="Century Gothic"/>
                          <a:sym typeface="Century Gothic"/>
                        </a:rPr>
                        <a:t>Inventory</a:t>
                      </a:r>
                      <a:endParaRPr/>
                    </a:p>
                    <a:p>
                      <a:pPr indent="0" lvl="0" marL="0" marR="0" rtl="0" algn="l">
                        <a:spcBef>
                          <a:spcPts val="0"/>
                        </a:spcBef>
                        <a:spcAft>
                          <a:spcPts val="0"/>
                        </a:spcAft>
                        <a:buNone/>
                      </a:pPr>
                      <a:r>
                        <a:t/>
                      </a:r>
                      <a:endParaRPr b="0" sz="16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entury Gothic"/>
                          <a:ea typeface="Century Gothic"/>
                          <a:cs typeface="Century Gothic"/>
                          <a:sym typeface="Century Gothic"/>
                        </a:rPr>
                        <a:t>Inventory is important, but storing too many or too few supplies and finished goods increases costs and can take valuable space.</a:t>
                      </a:r>
                      <a:endParaRPr sz="1800"/>
                    </a:p>
                  </a:txBody>
                  <a:tcPr marT="45725" marB="45725" marR="91450" marL="91450"/>
                </a:tc>
              </a:tr>
              <a:tr h="370850">
                <a:tc>
                  <a:txBody>
                    <a:bodyPr/>
                    <a:lstStyle/>
                    <a:p>
                      <a:pPr indent="0" lvl="0" marL="0" marR="0" rtl="0" algn="l">
                        <a:spcBef>
                          <a:spcPts val="0"/>
                        </a:spcBef>
                        <a:spcAft>
                          <a:spcPts val="0"/>
                        </a:spcAft>
                        <a:buNone/>
                      </a:pPr>
                      <a:r>
                        <a:rPr lang="en-US" sz="1800"/>
                        <a:t>04</a:t>
                      </a:r>
                      <a:endParaRPr sz="1800"/>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Century Gothic"/>
                        <a:buNone/>
                      </a:pPr>
                      <a:r>
                        <a:rPr b="0" i="0" lang="en-US" sz="1600">
                          <a:solidFill>
                            <a:schemeClr val="dk1"/>
                          </a:solidFill>
                          <a:latin typeface="Century Gothic"/>
                          <a:ea typeface="Century Gothic"/>
                          <a:cs typeface="Century Gothic"/>
                          <a:sym typeface="Century Gothic"/>
                        </a:rPr>
                        <a:t>Transport</a:t>
                      </a:r>
                      <a:endParaRPr/>
                    </a:p>
                    <a:p>
                      <a:pPr indent="0" lvl="0" marL="0" marR="0" rtl="0" algn="l">
                        <a:spcBef>
                          <a:spcPts val="0"/>
                        </a:spcBef>
                        <a:spcAft>
                          <a:spcPts val="0"/>
                        </a:spcAft>
                        <a:buNone/>
                      </a:pPr>
                      <a:r>
                        <a:t/>
                      </a:r>
                      <a:endParaRPr b="0" sz="16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entury Gothic"/>
                          <a:ea typeface="Century Gothic"/>
                          <a:cs typeface="Century Gothic"/>
                          <a:sym typeface="Century Gothic"/>
                        </a:rPr>
                        <a:t>Transportation is the movement of products and supplies from one area to another.</a:t>
                      </a:r>
                      <a:endParaRPr sz="1800"/>
                    </a:p>
                  </a:txBody>
                  <a:tcPr marT="45725" marB="45725" marR="91450" marL="91450"/>
                </a:tc>
              </a:tr>
              <a:tr h="370850">
                <a:tc>
                  <a:txBody>
                    <a:bodyPr/>
                    <a:lstStyle/>
                    <a:p>
                      <a:pPr indent="0" lvl="0" marL="0" marR="0" rtl="0" algn="l">
                        <a:spcBef>
                          <a:spcPts val="0"/>
                        </a:spcBef>
                        <a:spcAft>
                          <a:spcPts val="0"/>
                        </a:spcAft>
                        <a:buNone/>
                      </a:pPr>
                      <a:r>
                        <a:rPr lang="en-US" sz="1800"/>
                        <a:t>05</a:t>
                      </a:r>
                      <a:endParaRPr sz="1800"/>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Century Gothic"/>
                        <a:buNone/>
                      </a:pPr>
                      <a:r>
                        <a:rPr b="0" i="0" lang="en-US" sz="1600">
                          <a:solidFill>
                            <a:schemeClr val="dk1"/>
                          </a:solidFill>
                          <a:latin typeface="Century Gothic"/>
                          <a:ea typeface="Century Gothic"/>
                          <a:cs typeface="Century Gothic"/>
                          <a:sym typeface="Century Gothic"/>
                        </a:rPr>
                        <a:t>Waiting</a:t>
                      </a:r>
                      <a:endParaRPr/>
                    </a:p>
                    <a:p>
                      <a:pPr indent="0" lvl="0" marL="0" marR="0" rtl="0" algn="l">
                        <a:spcBef>
                          <a:spcPts val="0"/>
                        </a:spcBef>
                        <a:spcAft>
                          <a:spcPts val="0"/>
                        </a:spcAft>
                        <a:buNone/>
                      </a:pPr>
                      <a:r>
                        <a:t/>
                      </a:r>
                      <a:endParaRPr b="0" sz="16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entury Gothic"/>
                          <a:ea typeface="Century Gothic"/>
                          <a:cs typeface="Century Gothic"/>
                          <a:sym typeface="Century Gothic"/>
                        </a:rPr>
                        <a:t>Waiting is when work or projects come to a halt or slow because machines have yet to finish producing the required goods, products have not arrived, or some other task is holding up the rest of the project.</a:t>
                      </a:r>
                      <a:endParaRPr sz="1800"/>
                    </a:p>
                  </a:txBody>
                  <a:tcPr marT="45725" marB="45725" marR="91450" marL="91450"/>
                </a:tc>
              </a:tr>
              <a:tr h="370850">
                <a:tc>
                  <a:txBody>
                    <a:bodyPr/>
                    <a:lstStyle/>
                    <a:p>
                      <a:pPr indent="0" lvl="0" marL="0" marR="0" rtl="0" algn="l">
                        <a:spcBef>
                          <a:spcPts val="0"/>
                        </a:spcBef>
                        <a:spcAft>
                          <a:spcPts val="0"/>
                        </a:spcAft>
                        <a:buNone/>
                      </a:pPr>
                      <a:r>
                        <a:rPr lang="en-US" sz="1800"/>
                        <a:t>06</a:t>
                      </a:r>
                      <a:endParaRPr sz="1800"/>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Century Gothic"/>
                        <a:buNone/>
                      </a:pPr>
                      <a:r>
                        <a:rPr b="0" i="0" lang="en-US" sz="1600">
                          <a:solidFill>
                            <a:schemeClr val="dk1"/>
                          </a:solidFill>
                          <a:latin typeface="Century Gothic"/>
                          <a:ea typeface="Century Gothic"/>
                          <a:cs typeface="Century Gothic"/>
                          <a:sym typeface="Century Gothic"/>
                        </a:rPr>
                        <a:t>Motion</a:t>
                      </a:r>
                      <a:endParaRPr/>
                    </a:p>
                    <a:p>
                      <a:pPr indent="0" lvl="0" marL="0" marR="0" rtl="0" algn="l">
                        <a:spcBef>
                          <a:spcPts val="0"/>
                        </a:spcBef>
                        <a:spcAft>
                          <a:spcPts val="0"/>
                        </a:spcAft>
                        <a:buNone/>
                      </a:pPr>
                      <a:r>
                        <a:t/>
                      </a:r>
                      <a:endParaRPr b="0" sz="16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entury Gothic"/>
                          <a:ea typeface="Century Gothic"/>
                          <a:cs typeface="Century Gothic"/>
                          <a:sym typeface="Century Gothic"/>
                        </a:rPr>
                        <a:t>Motion is the physical movement of a person or machine required to complete work.</a:t>
                      </a:r>
                      <a:endParaRPr sz="1800"/>
                    </a:p>
                  </a:txBody>
                  <a:tcPr marT="45725" marB="45725" marR="91450" marL="91450"/>
                </a:tc>
              </a:tr>
              <a:tr h="370850">
                <a:tc>
                  <a:txBody>
                    <a:bodyPr/>
                    <a:lstStyle/>
                    <a:p>
                      <a:pPr indent="0" lvl="0" marL="0" marR="0" rtl="0" algn="l">
                        <a:spcBef>
                          <a:spcPts val="0"/>
                        </a:spcBef>
                        <a:spcAft>
                          <a:spcPts val="0"/>
                        </a:spcAft>
                        <a:buNone/>
                      </a:pPr>
                      <a:r>
                        <a:rPr lang="en-US" sz="1800"/>
                        <a:t>07</a:t>
                      </a:r>
                      <a:endParaRPr sz="1800"/>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Century Gothic"/>
                        <a:buNone/>
                      </a:pPr>
                      <a:r>
                        <a:rPr b="0" i="0" lang="en-US" sz="1600">
                          <a:solidFill>
                            <a:schemeClr val="dk1"/>
                          </a:solidFill>
                          <a:latin typeface="Century Gothic"/>
                          <a:ea typeface="Century Gothic"/>
                          <a:cs typeface="Century Gothic"/>
                          <a:sym typeface="Century Gothic"/>
                        </a:rPr>
                        <a:t>Defects</a:t>
                      </a:r>
                      <a:endParaRPr/>
                    </a:p>
                    <a:p>
                      <a:pPr indent="0" lvl="0" marL="0" marR="0" rtl="0" algn="l">
                        <a:spcBef>
                          <a:spcPts val="0"/>
                        </a:spcBef>
                        <a:spcAft>
                          <a:spcPts val="0"/>
                        </a:spcAft>
                        <a:buNone/>
                      </a:pPr>
                      <a:r>
                        <a:t/>
                      </a:r>
                      <a:endParaRPr b="0" sz="1600"/>
                    </a:p>
                  </a:txBody>
                  <a:tcPr marT="45725" marB="45725" marR="91450" marL="91450"/>
                </a:tc>
                <a:tc>
                  <a:txBody>
                    <a:bodyPr/>
                    <a:lstStyle/>
                    <a:p>
                      <a:pPr indent="0" lvl="0" marL="0" marR="0" rtl="0" algn="l">
                        <a:spcBef>
                          <a:spcPts val="0"/>
                        </a:spcBef>
                        <a:spcAft>
                          <a:spcPts val="0"/>
                        </a:spcAft>
                        <a:buNone/>
                      </a:pPr>
                      <a:r>
                        <a:rPr b="0" i="0" lang="en-US" sz="1800">
                          <a:solidFill>
                            <a:schemeClr val="dk1"/>
                          </a:solidFill>
                          <a:latin typeface="Century Gothic"/>
                          <a:ea typeface="Century Gothic"/>
                          <a:cs typeface="Century Gothic"/>
                          <a:sym typeface="Century Gothic"/>
                        </a:rPr>
                        <a:t>Defects occur when errors and rework are created because of your processes.</a:t>
                      </a:r>
                      <a:endParaRPr sz="1800"/>
                    </a:p>
                  </a:txBody>
                  <a:tcPr marT="45725" marB="45725" marR="91450" marL="91450"/>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rPr lang="en-US"/>
              <a:t>Example</a:t>
            </a:r>
            <a:endParaRPr/>
          </a:p>
        </p:txBody>
      </p:sp>
      <p:sp>
        <p:nvSpPr>
          <p:cNvPr id="244" name="Google Shape;244;p29"/>
          <p:cNvSpPr txBox="1"/>
          <p:nvPr>
            <p:ph idx="1" type="body"/>
          </p:nvPr>
        </p:nvSpPr>
        <p:spPr>
          <a:xfrm>
            <a:off x="1066800" y="2103120"/>
            <a:ext cx="10058400" cy="3931920"/>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800"/>
              <a:buChar char="◦"/>
            </a:pPr>
            <a:r>
              <a:rPr b="1" lang="en-US"/>
              <a:t>The Wastes In Lean Software Development</a:t>
            </a:r>
            <a:endParaRPr/>
          </a:p>
        </p:txBody>
      </p:sp>
      <p:pic>
        <p:nvPicPr>
          <p:cNvPr descr="Eight Types of Waste in Lean Manufacturing and Lean Software Development" id="245" name="Google Shape;245;p29"/>
          <p:cNvPicPr preferRelativeResize="0"/>
          <p:nvPr/>
        </p:nvPicPr>
        <p:blipFill rotWithShape="1">
          <a:blip r:embed="rId3">
            <a:alphaModFix/>
          </a:blip>
          <a:srcRect b="0" l="0" r="0" t="0"/>
          <a:stretch/>
        </p:blipFill>
        <p:spPr>
          <a:xfrm>
            <a:off x="2009775" y="2675915"/>
            <a:ext cx="8172450" cy="34480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0"/>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rPr lang="en-US"/>
              <a:t>Map the value stream </a:t>
            </a:r>
            <a:endParaRPr/>
          </a:p>
        </p:txBody>
      </p:sp>
      <p:sp>
        <p:nvSpPr>
          <p:cNvPr id="251" name="Google Shape;251;p30"/>
          <p:cNvSpPr txBox="1"/>
          <p:nvPr>
            <p:ph idx="1" type="body"/>
          </p:nvPr>
        </p:nvSpPr>
        <p:spPr>
          <a:xfrm>
            <a:off x="1066800" y="2103120"/>
            <a:ext cx="10058400" cy="3931920"/>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800"/>
              <a:buChar char="◦"/>
            </a:pPr>
            <a:r>
              <a:rPr i="1" lang="en-US"/>
              <a:t>"Value stream mapping is a Lean management method that allows you to visualize, analyze and improve all the steps in a product delivery process." </a:t>
            </a:r>
            <a:endParaRPr i="1"/>
          </a:p>
          <a:p>
            <a:pPr indent="-182880" lvl="0" marL="182880" rtl="0" algn="l">
              <a:lnSpc>
                <a:spcPct val="100000"/>
              </a:lnSpc>
              <a:spcBef>
                <a:spcPts val="900"/>
              </a:spcBef>
              <a:spcAft>
                <a:spcPts val="0"/>
              </a:spcAft>
              <a:buSzPts val="1800"/>
              <a:buChar char="◦"/>
            </a:pPr>
            <a:r>
              <a:rPr lang="en-US"/>
              <a:t>Even individual contributors can have a bird’s eye overview of how the team’s work is progressing.</a:t>
            </a:r>
            <a:endParaRPr/>
          </a:p>
          <a:p>
            <a:pPr indent="-182880" lvl="0" marL="182880" rtl="0" algn="l">
              <a:lnSpc>
                <a:spcPct val="100000"/>
              </a:lnSpc>
              <a:spcBef>
                <a:spcPts val="900"/>
              </a:spcBef>
              <a:spcAft>
                <a:spcPts val="0"/>
              </a:spcAft>
              <a:buSzPts val="1800"/>
              <a:buChar char="◦"/>
            </a:pPr>
            <a:r>
              <a:rPr lang="en-US"/>
              <a:t>Kanban is probably one of the most reliable value stream mapping tools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rPr lang="en-US"/>
              <a:t>Value stream mapping </a:t>
            </a:r>
            <a:endParaRPr/>
          </a:p>
        </p:txBody>
      </p:sp>
      <p:pic>
        <p:nvPicPr>
          <p:cNvPr descr="Kanban board manufacturing procurement" id="257" name="Google Shape;257;p31"/>
          <p:cNvPicPr preferRelativeResize="0"/>
          <p:nvPr>
            <p:ph idx="1" type="body"/>
          </p:nvPr>
        </p:nvPicPr>
        <p:blipFill rotWithShape="1">
          <a:blip r:embed="rId3">
            <a:alphaModFix/>
          </a:blip>
          <a:srcRect b="0" l="0" r="0" t="0"/>
          <a:stretch/>
        </p:blipFill>
        <p:spPr>
          <a:xfrm>
            <a:off x="3491719" y="2502929"/>
            <a:ext cx="8235051" cy="3932237"/>
          </a:xfrm>
          <a:prstGeom prst="rect">
            <a:avLst/>
          </a:prstGeom>
          <a:noFill/>
          <a:ln>
            <a:noFill/>
          </a:ln>
        </p:spPr>
      </p:pic>
      <p:sp>
        <p:nvSpPr>
          <p:cNvPr id="258" name="Google Shape;258;p31"/>
          <p:cNvSpPr/>
          <p:nvPr/>
        </p:nvSpPr>
        <p:spPr>
          <a:xfrm>
            <a:off x="537314" y="1764265"/>
            <a:ext cx="5126885" cy="1477328"/>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1F1F1F"/>
              </a:buClr>
              <a:buSzPts val="1800"/>
              <a:buFont typeface="Century Gothic"/>
              <a:buAutoNum type="arabicPeriod"/>
            </a:pPr>
            <a:r>
              <a:rPr b="1" lang="en-US" sz="1800">
                <a:solidFill>
                  <a:srgbClr val="1F1F1F"/>
                </a:solidFill>
                <a:latin typeface="Arial"/>
                <a:ea typeface="Arial"/>
                <a:cs typeface="Arial"/>
                <a:sym typeface="Arial"/>
              </a:rPr>
              <a:t>Choose a Kanban Board</a:t>
            </a:r>
            <a:endParaRPr/>
          </a:p>
          <a:p>
            <a:pPr indent="-342900" lvl="0" marL="342900" marR="0" rtl="0" algn="l">
              <a:spcBef>
                <a:spcPts val="0"/>
              </a:spcBef>
              <a:spcAft>
                <a:spcPts val="0"/>
              </a:spcAft>
              <a:buClr>
                <a:schemeClr val="dk1"/>
              </a:buClr>
              <a:buSzPts val="1800"/>
              <a:buFont typeface="Century Gothic"/>
              <a:buAutoNum type="arabicPeriod"/>
            </a:pPr>
            <a:r>
              <a:rPr b="1" lang="en-US" sz="1800">
                <a:solidFill>
                  <a:schemeClr val="dk1"/>
                </a:solidFill>
                <a:latin typeface="Century Gothic"/>
                <a:ea typeface="Century Gothic"/>
                <a:cs typeface="Century Gothic"/>
                <a:sym typeface="Century Gothic"/>
              </a:rPr>
              <a:t>Define VSM Purpose and Expectations</a:t>
            </a:r>
            <a:endParaRPr/>
          </a:p>
          <a:p>
            <a:pPr indent="-342900" lvl="0" marL="342900" marR="0" rtl="0" algn="l">
              <a:spcBef>
                <a:spcPts val="0"/>
              </a:spcBef>
              <a:spcAft>
                <a:spcPts val="0"/>
              </a:spcAft>
              <a:buClr>
                <a:schemeClr val="dk1"/>
              </a:buClr>
              <a:buSzPts val="1800"/>
              <a:buFont typeface="Century Gothic"/>
              <a:buAutoNum type="arabicPeriod"/>
            </a:pPr>
            <a:r>
              <a:rPr b="1" lang="en-US" sz="1800">
                <a:solidFill>
                  <a:schemeClr val="dk1"/>
                </a:solidFill>
                <a:latin typeface="Century Gothic"/>
                <a:ea typeface="Century Gothic"/>
                <a:cs typeface="Century Gothic"/>
                <a:sym typeface="Century Gothic"/>
              </a:rPr>
              <a:t>Visualize the Key Stages of Your Workflow</a:t>
            </a:r>
            <a:endParaRPr/>
          </a:p>
          <a:p>
            <a:pPr indent="-342900" lvl="0" marL="342900" marR="0" rtl="0" algn="l">
              <a:spcBef>
                <a:spcPts val="0"/>
              </a:spcBef>
              <a:spcAft>
                <a:spcPts val="0"/>
              </a:spcAft>
              <a:buClr>
                <a:schemeClr val="dk1"/>
              </a:buClr>
              <a:buSzPts val="1800"/>
              <a:buFont typeface="Century Gothic"/>
              <a:buAutoNum type="arabicPeriod"/>
            </a:pPr>
            <a:r>
              <a:rPr b="1" lang="en-US" sz="1800">
                <a:solidFill>
                  <a:schemeClr val="dk1"/>
                </a:solidFill>
                <a:latin typeface="Century Gothic"/>
                <a:ea typeface="Century Gothic"/>
                <a:cs typeface="Century Gothic"/>
                <a:sym typeface="Century Gothic"/>
              </a:rPr>
              <a:t> Perform Value Stream Map Analysis</a:t>
            </a:r>
            <a:endParaRPr/>
          </a:p>
          <a:p>
            <a:pPr indent="-228600" lvl="0" marL="342900" marR="0" rtl="0" algn="l">
              <a:spcBef>
                <a:spcPts val="0"/>
              </a:spcBef>
              <a:spcAft>
                <a:spcPts val="0"/>
              </a:spcAft>
              <a:buClr>
                <a:schemeClr val="dk1"/>
              </a:buClr>
              <a:buSzPts val="1800"/>
              <a:buFont typeface="Century Gothic"/>
              <a:buNone/>
            </a:pPr>
            <a:r>
              <a:t/>
            </a:r>
            <a:endParaRPr b="1" i="0" sz="1800">
              <a:solidFill>
                <a:srgbClr val="1F1F1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4"/>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rPr lang="en-US"/>
              <a:t>Content</a:t>
            </a:r>
            <a:endParaRPr/>
          </a:p>
        </p:txBody>
      </p:sp>
      <p:sp>
        <p:nvSpPr>
          <p:cNvPr id="113" name="Google Shape;113;p14"/>
          <p:cNvSpPr txBox="1"/>
          <p:nvPr>
            <p:ph idx="1" type="body"/>
          </p:nvPr>
        </p:nvSpPr>
        <p:spPr>
          <a:xfrm>
            <a:off x="1066800" y="2103120"/>
            <a:ext cx="10301416" cy="3931920"/>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800"/>
              <a:buChar char="◦"/>
            </a:pPr>
            <a:r>
              <a:rPr lang="en-US"/>
              <a:t>Business Process Improvement</a:t>
            </a:r>
            <a:endParaRPr/>
          </a:p>
          <a:p>
            <a:pPr indent="-182880" lvl="0" marL="182880" rtl="0" algn="l">
              <a:lnSpc>
                <a:spcPct val="100000"/>
              </a:lnSpc>
              <a:spcBef>
                <a:spcPts val="900"/>
              </a:spcBef>
              <a:spcAft>
                <a:spcPts val="0"/>
              </a:spcAft>
              <a:buSzPts val="1800"/>
              <a:buChar char="◦"/>
            </a:pPr>
            <a:r>
              <a:rPr lang="en-US"/>
              <a:t>How it effects on business process</a:t>
            </a:r>
            <a:endParaRPr/>
          </a:p>
          <a:p>
            <a:pPr indent="-182880" lvl="0" marL="182880" rtl="0" algn="l">
              <a:lnSpc>
                <a:spcPct val="100000"/>
              </a:lnSpc>
              <a:spcBef>
                <a:spcPts val="900"/>
              </a:spcBef>
              <a:spcAft>
                <a:spcPts val="0"/>
              </a:spcAft>
              <a:buSzPts val="1800"/>
              <a:buChar char="◦"/>
            </a:pPr>
            <a:r>
              <a:rPr lang="en-US"/>
              <a:t>Business Process Methodology </a:t>
            </a:r>
            <a:endParaRPr/>
          </a:p>
          <a:p>
            <a:pPr indent="-182880" lvl="0" marL="182880" rtl="0" algn="l">
              <a:lnSpc>
                <a:spcPct val="100000"/>
              </a:lnSpc>
              <a:spcBef>
                <a:spcPts val="900"/>
              </a:spcBef>
              <a:spcAft>
                <a:spcPts val="0"/>
              </a:spcAft>
              <a:buSzPts val="1800"/>
              <a:buChar char="◦"/>
            </a:pPr>
            <a:r>
              <a:rPr lang="en-US"/>
              <a:t>(Lean Management, Six Sigma, Agile Management, Kaizen, Total QualitY Management).</a:t>
            </a:r>
            <a:endParaRPr/>
          </a:p>
          <a:p>
            <a:pPr indent="-182880" lvl="0" marL="182880" rtl="0" algn="l">
              <a:lnSpc>
                <a:spcPct val="100000"/>
              </a:lnSpc>
              <a:spcBef>
                <a:spcPts val="900"/>
              </a:spcBef>
              <a:spcAft>
                <a:spcPts val="0"/>
              </a:spcAft>
              <a:buSzPts val="1800"/>
              <a:buChar char="◦"/>
            </a:pPr>
            <a:r>
              <a:rPr lang="en-US"/>
              <a:t>Lean Management</a:t>
            </a:r>
            <a:endParaRPr/>
          </a:p>
          <a:p>
            <a:pPr indent="-182880" lvl="0" marL="182880" rtl="0" algn="l">
              <a:lnSpc>
                <a:spcPct val="100000"/>
              </a:lnSpc>
              <a:spcBef>
                <a:spcPts val="900"/>
              </a:spcBef>
              <a:spcAft>
                <a:spcPts val="0"/>
              </a:spcAft>
              <a:buSzPts val="1800"/>
              <a:buChar char="◦"/>
            </a:pPr>
            <a:r>
              <a:rPr lang="en-US"/>
              <a:t>Six Sigma</a:t>
            </a:r>
            <a:endParaRPr/>
          </a:p>
          <a:p>
            <a:pPr indent="-182880" lvl="0" marL="182880" rtl="0" algn="l">
              <a:lnSpc>
                <a:spcPct val="100000"/>
              </a:lnSpc>
              <a:spcBef>
                <a:spcPts val="900"/>
              </a:spcBef>
              <a:spcAft>
                <a:spcPts val="0"/>
              </a:spcAft>
              <a:buSzPts val="1800"/>
              <a:buChar char="◦"/>
            </a:pPr>
            <a:r>
              <a:rPr lang="en-US"/>
              <a:t>TQM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2"/>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rPr lang="en-US"/>
              <a:t>Create flow</a:t>
            </a:r>
            <a:endParaRPr/>
          </a:p>
        </p:txBody>
      </p:sp>
      <p:pic>
        <p:nvPicPr>
          <p:cNvPr descr="Process Bottleneck" id="264" name="Google Shape;264;p32"/>
          <p:cNvPicPr preferRelativeResize="0"/>
          <p:nvPr>
            <p:ph idx="1" type="body"/>
          </p:nvPr>
        </p:nvPicPr>
        <p:blipFill rotWithShape="1">
          <a:blip r:embed="rId3">
            <a:alphaModFix/>
          </a:blip>
          <a:srcRect b="0" l="0" r="0" t="0"/>
          <a:stretch/>
        </p:blipFill>
        <p:spPr>
          <a:xfrm>
            <a:off x="1469495" y="1765686"/>
            <a:ext cx="9384813" cy="3932237"/>
          </a:xfrm>
          <a:prstGeom prst="rect">
            <a:avLst/>
          </a:prstGeom>
          <a:noFill/>
          <a:ln>
            <a:noFill/>
          </a:ln>
        </p:spPr>
      </p:pic>
      <p:sp>
        <p:nvSpPr>
          <p:cNvPr id="265" name="Google Shape;265;p32"/>
          <p:cNvSpPr/>
          <p:nvPr/>
        </p:nvSpPr>
        <p:spPr>
          <a:xfrm>
            <a:off x="1301578" y="5697923"/>
            <a:ext cx="9053384" cy="461665"/>
          </a:xfrm>
          <a:prstGeom prst="rect">
            <a:avLst/>
          </a:prstGeom>
          <a:noFill/>
          <a:ln>
            <a:noFill/>
          </a:ln>
        </p:spPr>
        <p:txBody>
          <a:bodyPr anchorCtr="0" anchor="t" bIns="45700" lIns="91425" spcFirstLastPara="1" rIns="91425" wrap="square" tIns="45700">
            <a:noAutofit/>
          </a:bodyPr>
          <a:lstStyle/>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Times New Roman"/>
                <a:ea typeface="Times New Roman"/>
                <a:cs typeface="Times New Roman"/>
                <a:sym typeface="Times New Roman"/>
              </a:rPr>
              <a:t>Having removed all these, your process will be stable and will allow you to use the project resources more efficiently</a:t>
            </a:r>
            <a:endParaRPr/>
          </a:p>
          <a:p>
            <a:pPr indent="-171450" lvl="0" marL="171450" marR="0" rtl="0" algn="l">
              <a:spcBef>
                <a:spcPts val="0"/>
              </a:spcBef>
              <a:spcAft>
                <a:spcPts val="0"/>
              </a:spcAft>
              <a:buClr>
                <a:schemeClr val="dk1"/>
              </a:buClr>
              <a:buSzPts val="1200"/>
              <a:buFont typeface="Arial"/>
              <a:buChar char="•"/>
            </a:pPr>
            <a:r>
              <a:rPr lang="en-US" sz="1200">
                <a:solidFill>
                  <a:schemeClr val="dk1"/>
                </a:solidFill>
                <a:latin typeface="Times New Roman"/>
                <a:ea typeface="Times New Roman"/>
                <a:cs typeface="Times New Roman"/>
                <a:sym typeface="Times New Roman"/>
              </a:rPr>
              <a:t> Identify steps that do not create value and if you can, eliminate them. If you can’t eliminate, improve them. Make the value-creating steps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3"/>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rPr lang="en-US"/>
              <a:t>Create Pull System</a:t>
            </a:r>
            <a:endParaRPr/>
          </a:p>
        </p:txBody>
      </p:sp>
      <p:sp>
        <p:nvSpPr>
          <p:cNvPr id="271" name="Google Shape;271;p33"/>
          <p:cNvSpPr txBox="1"/>
          <p:nvPr>
            <p:ph idx="1" type="body"/>
          </p:nvPr>
        </p:nvSpPr>
        <p:spPr>
          <a:xfrm>
            <a:off x="1066800" y="2103120"/>
            <a:ext cx="10058400" cy="1332058"/>
          </a:xfrm>
          <a:prstGeom prst="rect">
            <a:avLst/>
          </a:prstGeom>
          <a:noFill/>
          <a:ln>
            <a:noFill/>
          </a:ln>
        </p:spPr>
        <p:txBody>
          <a:bodyPr anchorCtr="0" anchor="t" bIns="45700" lIns="91425" spcFirstLastPara="1" rIns="91425" wrap="square" tIns="45700">
            <a:normAutofit fontScale="85000" lnSpcReduction="10000"/>
          </a:bodyPr>
          <a:lstStyle/>
          <a:p>
            <a:pPr indent="-182880" lvl="0" marL="182880" rtl="0" algn="l">
              <a:lnSpc>
                <a:spcPct val="100000"/>
              </a:lnSpc>
              <a:spcBef>
                <a:spcPts val="0"/>
              </a:spcBef>
              <a:spcAft>
                <a:spcPts val="0"/>
              </a:spcAft>
              <a:buSzPct val="100000"/>
              <a:buChar char="◦"/>
            </a:pPr>
            <a:r>
              <a:rPr lang="en-US">
                <a:latin typeface="Times New Roman"/>
                <a:ea typeface="Times New Roman"/>
                <a:cs typeface="Times New Roman"/>
                <a:sym typeface="Times New Roman"/>
              </a:rPr>
              <a:t>A pull system is a Lean technique for reducing the waste of any production process. Applying a pull system allows you to start new work only when there is customer demand for it. This allows you to reduce overhead and optimize storage costs.</a:t>
            </a:r>
            <a:endParaRPr b="1">
              <a:latin typeface="Times New Roman"/>
              <a:ea typeface="Times New Roman"/>
              <a:cs typeface="Times New Roman"/>
              <a:sym typeface="Times New Roman"/>
            </a:endParaRPr>
          </a:p>
          <a:p>
            <a:pPr indent="-182880" lvl="0" marL="182880" rtl="0" algn="l">
              <a:lnSpc>
                <a:spcPct val="100000"/>
              </a:lnSpc>
              <a:spcBef>
                <a:spcPts val="900"/>
              </a:spcBef>
              <a:spcAft>
                <a:spcPts val="0"/>
              </a:spcAft>
              <a:buSzPct val="100000"/>
              <a:buChar char="◦"/>
            </a:pPr>
            <a:r>
              <a:rPr b="1" lang="en-US">
                <a:latin typeface="Times New Roman"/>
                <a:ea typeface="Times New Roman"/>
                <a:cs typeface="Times New Roman"/>
                <a:sym typeface="Times New Roman"/>
              </a:rPr>
              <a:t>a work item has to be in progress only if there is a demand for it.</a:t>
            </a:r>
            <a:endParaRPr/>
          </a:p>
          <a:p>
            <a:pPr indent="-182880" lvl="0" marL="182880" rtl="0" algn="l">
              <a:lnSpc>
                <a:spcPct val="100000"/>
              </a:lnSpc>
              <a:spcBef>
                <a:spcPts val="900"/>
              </a:spcBef>
              <a:spcAft>
                <a:spcPts val="0"/>
              </a:spcAft>
              <a:buSzPct val="100000"/>
              <a:buChar char="◦"/>
            </a:pPr>
            <a:r>
              <a:rPr b="1" lang="en-US">
                <a:latin typeface="Times New Roman"/>
                <a:ea typeface="Times New Roman"/>
                <a:cs typeface="Times New Roman"/>
                <a:sym typeface="Times New Roman"/>
              </a:rPr>
              <a:t>Example:</a:t>
            </a:r>
            <a:endParaRPr/>
          </a:p>
          <a:p>
            <a:pPr indent="-85724" lvl="0" marL="182880" rtl="0" algn="l">
              <a:lnSpc>
                <a:spcPct val="100000"/>
              </a:lnSpc>
              <a:spcBef>
                <a:spcPts val="900"/>
              </a:spcBef>
              <a:spcAft>
                <a:spcPts val="0"/>
              </a:spcAft>
              <a:buSzPct val="100000"/>
              <a:buNone/>
            </a:pPr>
            <a:r>
              <a:t/>
            </a:r>
            <a:endParaRPr>
              <a:latin typeface="Times New Roman"/>
              <a:ea typeface="Times New Roman"/>
              <a:cs typeface="Times New Roman"/>
              <a:sym typeface="Times New Roman"/>
            </a:endParaRPr>
          </a:p>
        </p:txBody>
      </p:sp>
      <p:sp>
        <p:nvSpPr>
          <p:cNvPr id="272" name="Google Shape;272;p33"/>
          <p:cNvSpPr/>
          <p:nvPr/>
        </p:nvSpPr>
        <p:spPr>
          <a:xfrm>
            <a:off x="1977081" y="3435178"/>
            <a:ext cx="8798011" cy="2949146"/>
          </a:xfrm>
          <a:prstGeom prst="rect">
            <a:avLst/>
          </a:prstGeom>
          <a:solidFill>
            <a:schemeClr val="accent6"/>
          </a:solidFill>
          <a:ln cap="flat" cmpd="sng" w="12700">
            <a:solidFill>
              <a:srgbClr val="477674"/>
            </a:solidFill>
            <a:prstDash val="solid"/>
            <a:round/>
            <a:headEnd len="sm" w="sm" type="none"/>
            <a:tailEnd len="sm" w="sm" type="none"/>
          </a:ln>
        </p:spPr>
        <p:txBody>
          <a:bodyPr anchorCtr="0" anchor="ctr" bIns="45700" lIns="91425" spcFirstLastPara="1" rIns="91425" wrap="square" tIns="45700">
            <a:noAutofit/>
          </a:bodyPr>
          <a:lstStyle/>
          <a:p>
            <a:pPr indent="-342900" lvl="0" marL="342900" marR="0" rtl="0" algn="l">
              <a:spcBef>
                <a:spcPts val="0"/>
              </a:spcBef>
              <a:spcAft>
                <a:spcPts val="0"/>
              </a:spcAft>
              <a:buClr>
                <a:schemeClr val="dk1"/>
              </a:buClr>
              <a:buSzPts val="1600"/>
              <a:buFont typeface="Century Gothic"/>
              <a:buAutoNum type="arabicPeriod"/>
            </a:pPr>
            <a:r>
              <a:rPr lang="en-US" sz="1600">
                <a:solidFill>
                  <a:schemeClr val="dk1"/>
                </a:solidFill>
                <a:latin typeface="Times New Roman"/>
                <a:ea typeface="Times New Roman"/>
                <a:cs typeface="Times New Roman"/>
                <a:sym typeface="Times New Roman"/>
              </a:rPr>
              <a:t>Apple is one of the brightest examples of how a pull system can be successful. Have you ever seen these long waiting queues in front of the Apple stores during the iPhone's latest release?</a:t>
            </a:r>
            <a:endParaRPr/>
          </a:p>
          <a:p>
            <a:pPr indent="-342900" lvl="0" marL="342900" marR="0" rtl="0" algn="l">
              <a:spcBef>
                <a:spcPts val="0"/>
              </a:spcBef>
              <a:spcAft>
                <a:spcPts val="0"/>
              </a:spcAft>
              <a:buClr>
                <a:schemeClr val="dk1"/>
              </a:buClr>
              <a:buSzPts val="1600"/>
              <a:buFont typeface="Century Gothic"/>
              <a:buAutoNum type="arabicPeriod"/>
            </a:pPr>
            <a:r>
              <a:rPr lang="en-US" sz="1600">
                <a:solidFill>
                  <a:schemeClr val="dk1"/>
                </a:solidFill>
                <a:latin typeface="Times New Roman"/>
                <a:ea typeface="Times New Roman"/>
                <a:cs typeface="Times New Roman"/>
                <a:sym typeface="Times New Roman"/>
              </a:rPr>
              <a:t>Apple always creates a buzz around their new products, and consumers are always ready to buy. They want to pull the product from the stores.</a:t>
            </a:r>
            <a:endParaRPr/>
          </a:p>
          <a:p>
            <a:pPr indent="-342900" lvl="0" marL="342900" marR="0" rtl="0" algn="l">
              <a:spcBef>
                <a:spcPts val="0"/>
              </a:spcBef>
              <a:spcAft>
                <a:spcPts val="0"/>
              </a:spcAft>
              <a:buClr>
                <a:schemeClr val="dk1"/>
              </a:buClr>
              <a:buSzPts val="1600"/>
              <a:buFont typeface="Century Gothic"/>
              <a:buAutoNum type="arabicPeriod"/>
            </a:pPr>
            <a:r>
              <a:rPr lang="en-US" sz="1600">
                <a:solidFill>
                  <a:schemeClr val="dk1"/>
                </a:solidFill>
                <a:latin typeface="Times New Roman"/>
                <a:ea typeface="Times New Roman"/>
                <a:cs typeface="Times New Roman"/>
                <a:sym typeface="Times New Roman"/>
              </a:rPr>
              <a:t>Apple doesn’t overstock their shops or retail partners. They wait to see if there is a demand for more, and if it increases, they produce more. This way, the company optimizes its resources and achieves high-cost efficiency.</a:t>
            </a:r>
            <a:endParaRPr/>
          </a:p>
          <a:p>
            <a:pPr indent="0" lvl="0" marL="0" marR="0" rtl="0" algn="ctr">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4"/>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rPr lang="en-US"/>
              <a:t>Example -01 </a:t>
            </a:r>
            <a:endParaRPr/>
          </a:p>
        </p:txBody>
      </p:sp>
      <p:sp>
        <p:nvSpPr>
          <p:cNvPr id="278" name="Google Shape;278;p34"/>
          <p:cNvSpPr txBox="1"/>
          <p:nvPr>
            <p:ph idx="1" type="body"/>
          </p:nvPr>
        </p:nvSpPr>
        <p:spPr>
          <a:xfrm>
            <a:off x="1066800" y="2103120"/>
            <a:ext cx="10058400" cy="3931920"/>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800"/>
              <a:buChar char="◦"/>
            </a:pPr>
            <a:r>
              <a:rPr b="1" lang="en-US"/>
              <a:t>Truck Manufacturing</a:t>
            </a:r>
            <a:endParaRPr/>
          </a:p>
          <a:p>
            <a:pPr indent="-182880" lvl="0" marL="182880" rtl="0" algn="l">
              <a:lnSpc>
                <a:spcPct val="100000"/>
              </a:lnSpc>
              <a:spcBef>
                <a:spcPts val="900"/>
              </a:spcBef>
              <a:spcAft>
                <a:spcPts val="0"/>
              </a:spcAft>
              <a:buSzPts val="1800"/>
              <a:buChar char="◦"/>
            </a:pPr>
            <a:r>
              <a:rPr lang="en-US"/>
              <a:t> </a:t>
            </a:r>
            <a:br>
              <a:rPr lang="en-US"/>
            </a:br>
            <a:r>
              <a:rPr lang="en-US"/>
              <a:t>Dakota Bodies in South Dakota builds truck bodies for the service and industrial markets. To keep up with market demands, a lean team was established to work with company leaders to define their goals for the lean program. Lean 101 training was provided for supervisors, managers, and key operators. A Kanban system was installed to support just-in-time manufacturing and reduce inventory levels.</a:t>
            </a:r>
            <a:br>
              <a:rPr lang="en-US"/>
            </a:br>
            <a:r>
              <a:rPr lang="en-US"/>
              <a:t> </a:t>
            </a:r>
            <a:br>
              <a:rPr lang="en-US"/>
            </a:br>
            <a:r>
              <a:rPr lang="en-US"/>
              <a:t>Results: Revenues improved by 20 percent and with an overall increase in productivity of 5 percent.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5"/>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rPr lang="en-US"/>
              <a:t>Example 02 </a:t>
            </a:r>
            <a:endParaRPr/>
          </a:p>
        </p:txBody>
      </p:sp>
      <p:sp>
        <p:nvSpPr>
          <p:cNvPr id="284" name="Google Shape;284;p35"/>
          <p:cNvSpPr txBox="1"/>
          <p:nvPr>
            <p:ph idx="1" type="body"/>
          </p:nvPr>
        </p:nvSpPr>
        <p:spPr>
          <a:xfrm>
            <a:off x="1066800" y="2103120"/>
            <a:ext cx="10058400" cy="3931920"/>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800"/>
              <a:buChar char="◦"/>
            </a:pPr>
            <a:r>
              <a:rPr lang="en-US"/>
              <a:t>A printing company was struggling with late orders and long lead times. Inventory piled up in its warehouse, with more than 10 percent of the finished product being thrown away. To improve efficiency, a lean team was assembled to map the value stream and identify waste that could be removed from the workflow. 5S (visual workplace) was also used to maximize workflow before deploying cellular manufacturing systems.</a:t>
            </a:r>
            <a:br>
              <a:rPr lang="en-US"/>
            </a:br>
            <a:r>
              <a:rPr lang="en-US"/>
              <a:t> </a:t>
            </a:r>
            <a:br>
              <a:rPr lang="en-US"/>
            </a:br>
            <a:r>
              <a:rPr lang="en-US"/>
              <a:t>Results: On-time delivery increased to 95 percent with much-shortened lead times; improved inventory management resulted in less waste of finished product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rPr lang="en-US"/>
              <a:t>Example</a:t>
            </a:r>
            <a:endParaRPr/>
          </a:p>
        </p:txBody>
      </p:sp>
      <p:sp>
        <p:nvSpPr>
          <p:cNvPr id="290" name="Google Shape;290;p36"/>
          <p:cNvSpPr txBox="1"/>
          <p:nvPr>
            <p:ph idx="1" type="body"/>
          </p:nvPr>
        </p:nvSpPr>
        <p:spPr>
          <a:xfrm>
            <a:off x="1066800" y="2103120"/>
            <a:ext cx="10058400" cy="3931920"/>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600"/>
              <a:buChar char="◦"/>
            </a:pPr>
            <a:r>
              <a:rPr lang="en-US" sz="1600" cap="none">
                <a:latin typeface="Calibri"/>
                <a:ea typeface="Calibri"/>
                <a:cs typeface="Calibri"/>
                <a:sym typeface="Calibri"/>
              </a:rPr>
              <a:t>TOYOTA</a:t>
            </a:r>
            <a:endParaRPr b="1" sz="1600" cap="none">
              <a:latin typeface="Calibri"/>
              <a:ea typeface="Calibri"/>
              <a:cs typeface="Calibri"/>
              <a:sym typeface="Calibri"/>
            </a:endParaRPr>
          </a:p>
          <a:p>
            <a:pPr indent="-182880" lvl="0" marL="182880" rtl="0" algn="l">
              <a:lnSpc>
                <a:spcPct val="100000"/>
              </a:lnSpc>
              <a:spcBef>
                <a:spcPts val="900"/>
              </a:spcBef>
              <a:spcAft>
                <a:spcPts val="0"/>
              </a:spcAft>
              <a:buSzPts val="1600"/>
              <a:buChar char="◦"/>
            </a:pPr>
            <a:r>
              <a:rPr lang="en-US" sz="1600">
                <a:latin typeface="Calibri"/>
                <a:ea typeface="Calibri"/>
                <a:cs typeface="Calibri"/>
                <a:sym typeface="Calibri"/>
              </a:rPr>
              <a:t>The automobile giant was perhaps the first major company to adopt this lean ideology in their manufacturing processes, initially calling the method the Toyota Production System. Not only have they eliminated waste but they have also mastered the techniques required to minimize faulty products that do not meet customer needs. Toyota works with two primary processes that allow these goals to be reached. The first is a process called </a:t>
            </a:r>
            <a:r>
              <a:rPr b="1" lang="en-US" sz="1600">
                <a:latin typeface="Calibri"/>
                <a:ea typeface="Calibri"/>
                <a:cs typeface="Calibri"/>
                <a:sym typeface="Calibri"/>
              </a:rPr>
              <a:t>Jidoka</a:t>
            </a:r>
            <a:r>
              <a:rPr lang="en-US" sz="1600">
                <a:latin typeface="Calibri"/>
                <a:ea typeface="Calibri"/>
                <a:cs typeface="Calibri"/>
                <a:sym typeface="Calibri"/>
              </a:rPr>
              <a:t>, which translates roughly to “mechanization with the help of humans.” This means that although some aspects of the job are automated, humans are continually checking the quality of the product. There are also programs built into the system that allows the machines to shut themselves down if someone spots a problem. The second part is known as the Just In Time or JIT model. This ensures that the next step of a process is only started once the previous phase is completed. This way, if there is a flaw in the assembly line, no extra and unnecessary work will be completed. This lean manufacturing technique has paved the way for dozens of other companies to follow in their footsteps.</a:t>
            </a:r>
            <a:endParaRPr/>
          </a:p>
          <a:p>
            <a:pPr indent="-81279" lvl="0" marL="182880" rtl="0" algn="l">
              <a:lnSpc>
                <a:spcPct val="100000"/>
              </a:lnSpc>
              <a:spcBef>
                <a:spcPts val="900"/>
              </a:spcBef>
              <a:spcAft>
                <a:spcPts val="0"/>
              </a:spcAft>
              <a:buSzPts val="1600"/>
              <a:buNone/>
            </a:pPr>
            <a:r>
              <a:t/>
            </a:r>
            <a:endParaRPr sz="16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7"/>
          <p:cNvSpPr txBox="1"/>
          <p:nvPr>
            <p:ph type="title"/>
          </p:nvPr>
        </p:nvSpPr>
        <p:spPr>
          <a:xfrm>
            <a:off x="406675" y="630369"/>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rPr lang="en-US"/>
              <a:t>Six Sigma</a:t>
            </a:r>
            <a:endParaRPr/>
          </a:p>
        </p:txBody>
      </p:sp>
      <p:sp>
        <p:nvSpPr>
          <p:cNvPr id="296" name="Google Shape;296;p37"/>
          <p:cNvSpPr txBox="1"/>
          <p:nvPr>
            <p:ph idx="1" type="body"/>
          </p:nvPr>
        </p:nvSpPr>
        <p:spPr>
          <a:xfrm>
            <a:off x="7325000" y="630375"/>
            <a:ext cx="4313700" cy="3931800"/>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800"/>
              <a:buChar char="◦"/>
            </a:pPr>
            <a:r>
              <a:rPr lang="en-US"/>
              <a:t>Six Sigma measures inconsistencies or defects in a process.</a:t>
            </a:r>
            <a:endParaRPr/>
          </a:p>
          <a:p>
            <a:pPr indent="-182880" lvl="0" marL="182880" rtl="0" algn="l">
              <a:lnSpc>
                <a:spcPct val="100000"/>
              </a:lnSpc>
              <a:spcBef>
                <a:spcPts val="900"/>
              </a:spcBef>
              <a:spcAft>
                <a:spcPts val="0"/>
              </a:spcAft>
              <a:buSzPts val="1800"/>
              <a:buChar char="◦"/>
            </a:pPr>
            <a:r>
              <a:rPr lang="en-US"/>
              <a:t>The methodology focuses on perfecting the end product.</a:t>
            </a:r>
            <a:endParaRPr/>
          </a:p>
          <a:p>
            <a:pPr indent="-182880" lvl="0" marL="182880" rtl="0" algn="l">
              <a:lnSpc>
                <a:spcPct val="100000"/>
              </a:lnSpc>
              <a:spcBef>
                <a:spcPts val="900"/>
              </a:spcBef>
              <a:spcAft>
                <a:spcPts val="0"/>
              </a:spcAft>
              <a:buSzPts val="1800"/>
              <a:buChar char="◦"/>
            </a:pPr>
            <a:r>
              <a:rPr lang="en-US"/>
              <a:t> </a:t>
            </a:r>
            <a:r>
              <a:rPr lang="en-US"/>
              <a:t>Six Sigma methodologies are used to identify and remove the root cause of defects or reduce the process variation (using statistical or process analysis methods) and also the costs that are associated with it.</a:t>
            </a:r>
            <a:endParaRPr/>
          </a:p>
        </p:txBody>
      </p:sp>
      <p:pic>
        <p:nvPicPr>
          <p:cNvPr id="297" name="Google Shape;297;p37"/>
          <p:cNvPicPr preferRelativeResize="0"/>
          <p:nvPr/>
        </p:nvPicPr>
        <p:blipFill>
          <a:blip r:embed="rId3">
            <a:alphaModFix/>
          </a:blip>
          <a:stretch>
            <a:fillRect/>
          </a:stretch>
        </p:blipFill>
        <p:spPr>
          <a:xfrm>
            <a:off x="406675" y="2129919"/>
            <a:ext cx="7020200" cy="36463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8"/>
          <p:cNvSpPr txBox="1"/>
          <p:nvPr>
            <p:ph type="title"/>
          </p:nvPr>
        </p:nvSpPr>
        <p:spPr>
          <a:xfrm>
            <a:off x="1066800" y="642594"/>
            <a:ext cx="10058400" cy="137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Six Sigma</a:t>
            </a:r>
            <a:endParaRPr/>
          </a:p>
        </p:txBody>
      </p:sp>
      <p:sp>
        <p:nvSpPr>
          <p:cNvPr id="303" name="Google Shape;303;p38"/>
          <p:cNvSpPr txBox="1"/>
          <p:nvPr>
            <p:ph idx="1" type="body"/>
          </p:nvPr>
        </p:nvSpPr>
        <p:spPr>
          <a:xfrm>
            <a:off x="1066800" y="2103120"/>
            <a:ext cx="10058400" cy="3931800"/>
          </a:xfrm>
          <a:prstGeom prst="rect">
            <a:avLst/>
          </a:prstGeom>
        </p:spPr>
        <p:txBody>
          <a:bodyPr anchorCtr="0" anchor="t" bIns="45700" lIns="91425" spcFirstLastPara="1" rIns="91425" wrap="square" tIns="45700">
            <a:normAutofit/>
          </a:bodyPr>
          <a:lstStyle/>
          <a:p>
            <a:pPr indent="0" lvl="0" marL="0" rtl="0" algn="l">
              <a:spcBef>
                <a:spcPts val="900"/>
              </a:spcBef>
              <a:spcAft>
                <a:spcPts val="0"/>
              </a:spcAft>
              <a:buNone/>
            </a:pPr>
            <a:r>
              <a:t/>
            </a:r>
            <a:endParaRPr/>
          </a:p>
        </p:txBody>
      </p:sp>
      <p:pic>
        <p:nvPicPr>
          <p:cNvPr id="304" name="Google Shape;304;p38"/>
          <p:cNvPicPr preferRelativeResize="0"/>
          <p:nvPr/>
        </p:nvPicPr>
        <p:blipFill>
          <a:blip r:embed="rId3">
            <a:alphaModFix/>
          </a:blip>
          <a:stretch>
            <a:fillRect/>
          </a:stretch>
        </p:blipFill>
        <p:spPr>
          <a:xfrm>
            <a:off x="1125426" y="1775100"/>
            <a:ext cx="9999774" cy="45878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9"/>
          <p:cNvSpPr txBox="1"/>
          <p:nvPr>
            <p:ph type="title"/>
          </p:nvPr>
        </p:nvSpPr>
        <p:spPr>
          <a:xfrm>
            <a:off x="1066800" y="642594"/>
            <a:ext cx="10058400" cy="13716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Six Sigma’s Approach to Problem Solving</a:t>
            </a:r>
            <a:endParaRPr/>
          </a:p>
        </p:txBody>
      </p:sp>
      <p:pic>
        <p:nvPicPr>
          <p:cNvPr id="310" name="Google Shape;310;p39"/>
          <p:cNvPicPr preferRelativeResize="0"/>
          <p:nvPr/>
        </p:nvPicPr>
        <p:blipFill>
          <a:blip r:embed="rId3">
            <a:alphaModFix/>
          </a:blip>
          <a:stretch>
            <a:fillRect/>
          </a:stretch>
        </p:blipFill>
        <p:spPr>
          <a:xfrm>
            <a:off x="3074078" y="1593325"/>
            <a:ext cx="8792796" cy="3931800"/>
          </a:xfrm>
          <a:prstGeom prst="rect">
            <a:avLst/>
          </a:prstGeom>
          <a:noFill/>
          <a:ln>
            <a:noFill/>
          </a:ln>
        </p:spPr>
      </p:pic>
      <p:sp>
        <p:nvSpPr>
          <p:cNvPr id="311" name="Google Shape;311;p39"/>
          <p:cNvSpPr txBox="1"/>
          <p:nvPr/>
        </p:nvSpPr>
        <p:spPr>
          <a:xfrm>
            <a:off x="479200" y="2669850"/>
            <a:ext cx="201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entury Gothic"/>
                <a:ea typeface="Century Gothic"/>
                <a:cs typeface="Century Gothic"/>
                <a:sym typeface="Century Gothic"/>
              </a:rPr>
              <a:t>Concept was </a:t>
            </a:r>
            <a:r>
              <a:rPr b="1" lang="en-US">
                <a:latin typeface="Century Gothic"/>
                <a:ea typeface="Century Gothic"/>
                <a:cs typeface="Century Gothic"/>
                <a:sym typeface="Century Gothic"/>
              </a:rPr>
              <a:t>introduced</a:t>
            </a:r>
            <a:r>
              <a:rPr b="1" lang="en-US">
                <a:latin typeface="Century Gothic"/>
                <a:ea typeface="Century Gothic"/>
                <a:cs typeface="Century Gothic"/>
                <a:sym typeface="Century Gothic"/>
              </a:rPr>
              <a:t> in 1980</a:t>
            </a:r>
            <a:endParaRPr b="1">
              <a:latin typeface="Century Gothic"/>
              <a:ea typeface="Century Gothic"/>
              <a:cs typeface="Century Gothic"/>
              <a:sym typeface="Century Gothic"/>
            </a:endParaRPr>
          </a:p>
        </p:txBody>
      </p:sp>
      <p:cxnSp>
        <p:nvCxnSpPr>
          <p:cNvPr id="312" name="Google Shape;312;p39"/>
          <p:cNvCxnSpPr>
            <a:stCxn id="311" idx="2"/>
          </p:cNvCxnSpPr>
          <p:nvPr/>
        </p:nvCxnSpPr>
        <p:spPr>
          <a:xfrm flipH="1">
            <a:off x="1481500" y="3285450"/>
            <a:ext cx="6300" cy="1059300"/>
          </a:xfrm>
          <a:prstGeom prst="straightConnector1">
            <a:avLst/>
          </a:prstGeom>
          <a:noFill/>
          <a:ln cap="flat" cmpd="sng" w="76200">
            <a:solidFill>
              <a:schemeClr val="dk2"/>
            </a:solidFill>
            <a:prstDash val="solid"/>
            <a:round/>
            <a:headEnd len="med" w="med" type="none"/>
            <a:tailEnd len="med" w="med" type="triangle"/>
          </a:ln>
        </p:spPr>
      </p:cxnSp>
      <p:pic>
        <p:nvPicPr>
          <p:cNvPr id="313" name="Google Shape;313;p39"/>
          <p:cNvPicPr preferRelativeResize="0"/>
          <p:nvPr/>
        </p:nvPicPr>
        <p:blipFill>
          <a:blip r:embed="rId4">
            <a:alphaModFix/>
          </a:blip>
          <a:stretch>
            <a:fillRect/>
          </a:stretch>
        </p:blipFill>
        <p:spPr>
          <a:xfrm>
            <a:off x="336425" y="4528150"/>
            <a:ext cx="3141000" cy="1234525"/>
          </a:xfrm>
          <a:prstGeom prst="rect">
            <a:avLst/>
          </a:prstGeom>
          <a:noFill/>
          <a:ln>
            <a:noFill/>
          </a:ln>
        </p:spPr>
      </p:pic>
      <p:sp>
        <p:nvSpPr>
          <p:cNvPr id="314" name="Google Shape;314;p39"/>
          <p:cNvSpPr txBox="1"/>
          <p:nvPr/>
        </p:nvSpPr>
        <p:spPr>
          <a:xfrm>
            <a:off x="260225" y="5762675"/>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50">
                <a:solidFill>
                  <a:srgbClr val="444444"/>
                </a:solidFill>
                <a:highlight>
                  <a:srgbClr val="FFFFFF"/>
                </a:highlight>
              </a:rPr>
              <a:t>engineer Bill Smith</a:t>
            </a:r>
            <a:endParaRPr sz="1350">
              <a:solidFill>
                <a:srgbClr val="444444"/>
              </a:solidFill>
              <a:highlight>
                <a:srgbClr val="FFFFFF"/>
              </a:highlight>
            </a:endParaRPr>
          </a:p>
          <a:p>
            <a:pPr indent="0" lvl="0" marL="0" rtl="0" algn="l">
              <a:spcBef>
                <a:spcPts val="0"/>
              </a:spcBef>
              <a:spcAft>
                <a:spcPts val="0"/>
              </a:spcAft>
              <a:buNone/>
            </a:pPr>
            <a:r>
              <a:rPr lang="en-US" sz="1350">
                <a:solidFill>
                  <a:srgbClr val="444444"/>
                </a:solidFill>
                <a:highlight>
                  <a:srgbClr val="FFFFFF"/>
                </a:highlight>
              </a:rPr>
              <a:t>After that it goes on world wide</a:t>
            </a:r>
            <a:endParaRPr sz="1350">
              <a:solidFill>
                <a:srgbClr val="444444"/>
              </a:solidFill>
              <a:highlight>
                <a:srgbClr val="FFFF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0"/>
          <p:cNvSpPr txBox="1"/>
          <p:nvPr>
            <p:ph type="title"/>
          </p:nvPr>
        </p:nvSpPr>
        <p:spPr>
          <a:xfrm>
            <a:off x="1066800" y="642594"/>
            <a:ext cx="10058400" cy="137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Six sigma aims reduce</a:t>
            </a:r>
            <a:endParaRPr/>
          </a:p>
        </p:txBody>
      </p:sp>
      <p:pic>
        <p:nvPicPr>
          <p:cNvPr id="320" name="Google Shape;320;p40"/>
          <p:cNvPicPr preferRelativeResize="0"/>
          <p:nvPr/>
        </p:nvPicPr>
        <p:blipFill>
          <a:blip r:embed="rId3">
            <a:alphaModFix/>
          </a:blip>
          <a:stretch>
            <a:fillRect/>
          </a:stretch>
        </p:blipFill>
        <p:spPr>
          <a:xfrm>
            <a:off x="1318363" y="2186798"/>
            <a:ext cx="9555276" cy="2695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1"/>
          <p:cNvSpPr txBox="1"/>
          <p:nvPr>
            <p:ph type="title"/>
          </p:nvPr>
        </p:nvSpPr>
        <p:spPr>
          <a:xfrm>
            <a:off x="1066800" y="642594"/>
            <a:ext cx="10058400" cy="137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Six Sigma</a:t>
            </a:r>
            <a:endParaRPr/>
          </a:p>
        </p:txBody>
      </p:sp>
      <p:pic>
        <p:nvPicPr>
          <p:cNvPr id="326" name="Google Shape;326;p41"/>
          <p:cNvPicPr preferRelativeResize="0"/>
          <p:nvPr/>
        </p:nvPicPr>
        <p:blipFill>
          <a:blip r:embed="rId3">
            <a:alphaModFix/>
          </a:blip>
          <a:stretch>
            <a:fillRect/>
          </a:stretch>
        </p:blipFill>
        <p:spPr>
          <a:xfrm>
            <a:off x="2361797" y="1891800"/>
            <a:ext cx="8196626" cy="4132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5"/>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000"/>
              <a:buFont typeface="Century Gothic"/>
              <a:buNone/>
            </a:pPr>
            <a:r>
              <a:rPr lang="en-US" sz="4000"/>
              <a:t>What is Business Process Improvement?</a:t>
            </a:r>
            <a:endParaRPr sz="4000"/>
          </a:p>
        </p:txBody>
      </p:sp>
      <p:sp>
        <p:nvSpPr>
          <p:cNvPr id="119" name="Google Shape;119;p15"/>
          <p:cNvSpPr txBox="1"/>
          <p:nvPr>
            <p:ph idx="1" type="body"/>
          </p:nvPr>
        </p:nvSpPr>
        <p:spPr>
          <a:xfrm>
            <a:off x="1066800" y="2103120"/>
            <a:ext cx="10058400" cy="1290869"/>
          </a:xfrm>
          <a:prstGeom prst="rect">
            <a:avLst/>
          </a:prstGeom>
          <a:noFill/>
          <a:ln>
            <a:noFill/>
          </a:ln>
        </p:spPr>
        <p:txBody>
          <a:bodyPr anchorCtr="0" anchor="t" bIns="45700" lIns="91425" spcFirstLastPara="1" rIns="91425" wrap="square" tIns="45700">
            <a:normAutofit fontScale="85000" lnSpcReduction="10000"/>
          </a:bodyPr>
          <a:lstStyle/>
          <a:p>
            <a:pPr indent="-182880" lvl="0" marL="182880" rtl="0" algn="l">
              <a:lnSpc>
                <a:spcPct val="100000"/>
              </a:lnSpc>
              <a:spcBef>
                <a:spcPts val="0"/>
              </a:spcBef>
              <a:spcAft>
                <a:spcPts val="0"/>
              </a:spcAft>
              <a:buSzPct val="100000"/>
              <a:buChar char="◦"/>
            </a:pPr>
            <a:r>
              <a:rPr lang="en-US">
                <a:latin typeface="Times New Roman"/>
                <a:ea typeface="Times New Roman"/>
                <a:cs typeface="Times New Roman"/>
                <a:sym typeface="Times New Roman"/>
              </a:rPr>
              <a:t>Business process improvement is an exercise in which leaders use different methods to analyze their procedures.</a:t>
            </a:r>
            <a:endParaRPr/>
          </a:p>
          <a:p>
            <a:pPr indent="-182880" lvl="0" marL="182880" rtl="0" algn="l">
              <a:lnSpc>
                <a:spcPct val="100000"/>
              </a:lnSpc>
              <a:spcBef>
                <a:spcPts val="900"/>
              </a:spcBef>
              <a:spcAft>
                <a:spcPts val="0"/>
              </a:spcAft>
              <a:buSzPct val="100000"/>
              <a:buChar char="◦"/>
            </a:pPr>
            <a:r>
              <a:rPr lang="en-US">
                <a:latin typeface="Times New Roman"/>
                <a:ea typeface="Times New Roman"/>
                <a:cs typeface="Times New Roman"/>
                <a:sym typeface="Times New Roman"/>
              </a:rPr>
              <a:t>Business process improvement (BPI) is an approach used to identify and evaluate inefficiencies within the organization.</a:t>
            </a:r>
            <a:endParaRPr/>
          </a:p>
          <a:p>
            <a:pPr indent="-182880" lvl="0" marL="182880" rtl="0" algn="l">
              <a:lnSpc>
                <a:spcPct val="100000"/>
              </a:lnSpc>
              <a:spcBef>
                <a:spcPts val="900"/>
              </a:spcBef>
              <a:spcAft>
                <a:spcPts val="0"/>
              </a:spcAft>
              <a:buSzPct val="100000"/>
              <a:buChar char="◦"/>
            </a:pPr>
            <a:r>
              <a:rPr lang="en-US">
                <a:latin typeface="Times New Roman"/>
                <a:ea typeface="Times New Roman"/>
                <a:cs typeface="Times New Roman"/>
                <a:sym typeface="Times New Roman"/>
              </a:rPr>
              <a:t>It focus on following:</a:t>
            </a:r>
            <a:endParaRPr/>
          </a:p>
          <a:p>
            <a:pPr indent="-85724" lvl="0" marL="182880" rtl="0" algn="l">
              <a:lnSpc>
                <a:spcPct val="100000"/>
              </a:lnSpc>
              <a:spcBef>
                <a:spcPts val="900"/>
              </a:spcBef>
              <a:spcAft>
                <a:spcPts val="0"/>
              </a:spcAft>
              <a:buSzPct val="100000"/>
              <a:buNone/>
            </a:pPr>
            <a:r>
              <a:t/>
            </a:r>
            <a:endParaRPr>
              <a:latin typeface="Times New Roman"/>
              <a:ea typeface="Times New Roman"/>
              <a:cs typeface="Times New Roman"/>
              <a:sym typeface="Times New Roman"/>
            </a:endParaRPr>
          </a:p>
        </p:txBody>
      </p:sp>
      <p:sp>
        <p:nvSpPr>
          <p:cNvPr id="120" name="Google Shape;120;p15"/>
          <p:cNvSpPr/>
          <p:nvPr/>
        </p:nvSpPr>
        <p:spPr>
          <a:xfrm>
            <a:off x="2463113" y="3738288"/>
            <a:ext cx="7661189" cy="1912869"/>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114300" lvl="1" marL="114300" marR="0" rtl="0" algn="l">
              <a:lnSpc>
                <a:spcPct val="75000"/>
              </a:lnSpc>
              <a:spcBef>
                <a:spcPts val="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redesigns existing business tasks </a:t>
            </a:r>
            <a:endParaRPr b="0" i="0" sz="1800" u="none" cap="none" strike="noStrike">
              <a:solidFill>
                <a:schemeClr val="dk1"/>
              </a:solidFill>
              <a:latin typeface="Times New Roman"/>
              <a:ea typeface="Times New Roman"/>
              <a:cs typeface="Times New Roman"/>
              <a:sym typeface="Times New Roman"/>
            </a:endParaRPr>
          </a:p>
          <a:p>
            <a:pPr indent="0" lvl="1" marL="114300" marR="0" rtl="0" algn="l">
              <a:lnSpc>
                <a:spcPct val="75000"/>
              </a:lnSpc>
              <a:spcBef>
                <a:spcPts val="180"/>
              </a:spcBef>
              <a:spcAft>
                <a:spcPts val="0"/>
              </a:spcAft>
              <a:buClr>
                <a:schemeClr val="dk1"/>
              </a:buClr>
              <a:buSzPts val="1800"/>
              <a:buFont typeface="Century Gothic"/>
              <a:buNone/>
            </a:pPr>
            <a:r>
              <a:t/>
            </a:r>
            <a:endParaRPr b="0" i="0" sz="1800" u="none" cap="none" strike="noStrike">
              <a:solidFill>
                <a:schemeClr val="dk1"/>
              </a:solidFill>
              <a:latin typeface="Times New Roman"/>
              <a:ea typeface="Times New Roman"/>
              <a:cs typeface="Times New Roman"/>
              <a:sym typeface="Times New Roman"/>
            </a:endParaRPr>
          </a:p>
          <a:p>
            <a:pPr indent="-114300" lvl="1" marL="114300" marR="0" rtl="0" algn="l">
              <a:lnSpc>
                <a:spcPct val="75000"/>
              </a:lnSpc>
              <a:spcBef>
                <a:spcPts val="18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improving their effectiveness</a:t>
            </a:r>
            <a:endParaRPr b="0" i="0" sz="1800" u="none" cap="none" strike="noStrike">
              <a:solidFill>
                <a:schemeClr val="dk1"/>
              </a:solidFill>
              <a:latin typeface="Times New Roman"/>
              <a:ea typeface="Times New Roman"/>
              <a:cs typeface="Times New Roman"/>
              <a:sym typeface="Times New Roman"/>
            </a:endParaRPr>
          </a:p>
          <a:p>
            <a:pPr indent="0" lvl="1" marL="114300" marR="0" rtl="0" algn="l">
              <a:lnSpc>
                <a:spcPct val="75000"/>
              </a:lnSpc>
              <a:spcBef>
                <a:spcPts val="180"/>
              </a:spcBef>
              <a:spcAft>
                <a:spcPts val="0"/>
              </a:spcAft>
              <a:buClr>
                <a:schemeClr val="dk1"/>
              </a:buClr>
              <a:buSzPts val="1800"/>
              <a:buFont typeface="Century Gothic"/>
              <a:buNone/>
            </a:pPr>
            <a:r>
              <a:t/>
            </a:r>
            <a:endParaRPr b="0" i="0" sz="1800" u="none" cap="none" strike="noStrike">
              <a:solidFill>
                <a:schemeClr val="dk1"/>
              </a:solidFill>
              <a:latin typeface="Times New Roman"/>
              <a:ea typeface="Times New Roman"/>
              <a:cs typeface="Times New Roman"/>
              <a:sym typeface="Times New Roman"/>
            </a:endParaRPr>
          </a:p>
          <a:p>
            <a:pPr indent="-114300" lvl="1" marL="114300" marR="0" rtl="0" algn="l">
              <a:lnSpc>
                <a:spcPct val="75000"/>
              </a:lnSpc>
              <a:spcBef>
                <a:spcPts val="18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enhances the workflows </a:t>
            </a:r>
            <a:endParaRPr b="0" i="0" sz="1800" u="none" cap="none" strike="noStrike">
              <a:solidFill>
                <a:schemeClr val="dk1"/>
              </a:solidFill>
              <a:latin typeface="Times New Roman"/>
              <a:ea typeface="Times New Roman"/>
              <a:cs typeface="Times New Roman"/>
              <a:sym typeface="Times New Roman"/>
            </a:endParaRPr>
          </a:p>
          <a:p>
            <a:pPr indent="0" lvl="1" marL="114300" marR="0" rtl="0" algn="l">
              <a:lnSpc>
                <a:spcPct val="75000"/>
              </a:lnSpc>
              <a:spcBef>
                <a:spcPts val="180"/>
              </a:spcBef>
              <a:spcAft>
                <a:spcPts val="0"/>
              </a:spcAft>
              <a:buClr>
                <a:schemeClr val="dk1"/>
              </a:buClr>
              <a:buSzPts val="1800"/>
              <a:buFont typeface="Century Gothic"/>
              <a:buNone/>
            </a:pPr>
            <a:r>
              <a:t/>
            </a:r>
            <a:endParaRPr b="0" i="0" sz="1800" u="none" cap="none" strike="noStrike">
              <a:solidFill>
                <a:schemeClr val="dk1"/>
              </a:solidFill>
              <a:latin typeface="Times New Roman"/>
              <a:ea typeface="Times New Roman"/>
              <a:cs typeface="Times New Roman"/>
              <a:sym typeface="Times New Roman"/>
            </a:endParaRPr>
          </a:p>
          <a:p>
            <a:pPr indent="-114300" lvl="1" marL="114300" marR="0" rtl="0" algn="l">
              <a:lnSpc>
                <a:spcPct val="75000"/>
              </a:lnSpc>
              <a:spcBef>
                <a:spcPts val="18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optimizes performance.</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2"/>
          <p:cNvSpPr txBox="1"/>
          <p:nvPr>
            <p:ph type="title"/>
          </p:nvPr>
        </p:nvSpPr>
        <p:spPr>
          <a:xfrm>
            <a:off x="1066800" y="642594"/>
            <a:ext cx="10058400" cy="137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Six sigma </a:t>
            </a:r>
            <a:endParaRPr/>
          </a:p>
        </p:txBody>
      </p:sp>
      <p:pic>
        <p:nvPicPr>
          <p:cNvPr id="332" name="Google Shape;332;p42"/>
          <p:cNvPicPr preferRelativeResize="0"/>
          <p:nvPr/>
        </p:nvPicPr>
        <p:blipFill rotWithShape="1">
          <a:blip r:embed="rId3">
            <a:alphaModFix/>
          </a:blip>
          <a:srcRect b="23166" l="7742" r="34003" t="19503"/>
          <a:stretch/>
        </p:blipFill>
        <p:spPr>
          <a:xfrm>
            <a:off x="2215100" y="1740575"/>
            <a:ext cx="8569450" cy="47438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3"/>
          <p:cNvSpPr txBox="1"/>
          <p:nvPr>
            <p:ph type="title"/>
          </p:nvPr>
        </p:nvSpPr>
        <p:spPr>
          <a:xfrm>
            <a:off x="296650" y="288069"/>
            <a:ext cx="10058400" cy="137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Six sigma </a:t>
            </a:r>
            <a:r>
              <a:rPr lang="en-US"/>
              <a:t>Methodology</a:t>
            </a:r>
            <a:endParaRPr/>
          </a:p>
        </p:txBody>
      </p:sp>
      <p:sp>
        <p:nvSpPr>
          <p:cNvPr id="338" name="Google Shape;338;p43"/>
          <p:cNvSpPr txBox="1"/>
          <p:nvPr>
            <p:ph idx="1" type="body"/>
          </p:nvPr>
        </p:nvSpPr>
        <p:spPr>
          <a:xfrm>
            <a:off x="4928850" y="1817349"/>
            <a:ext cx="1381500" cy="400200"/>
          </a:xfrm>
          <a:prstGeom prst="rect">
            <a:avLst/>
          </a:prstGeom>
        </p:spPr>
        <p:txBody>
          <a:bodyPr anchorCtr="0" anchor="t" bIns="45700" lIns="91425" spcFirstLastPara="1" rIns="91425" wrap="square" tIns="45700">
            <a:normAutofit/>
          </a:bodyPr>
          <a:lstStyle/>
          <a:p>
            <a:pPr indent="0" lvl="0" marL="0" rtl="0" algn="l">
              <a:spcBef>
                <a:spcPts val="900"/>
              </a:spcBef>
              <a:spcAft>
                <a:spcPts val="0"/>
              </a:spcAft>
              <a:buNone/>
            </a:pPr>
            <a:r>
              <a:rPr b="1" lang="en-US"/>
              <a:t>SIX SIGMA</a:t>
            </a:r>
            <a:endParaRPr b="1"/>
          </a:p>
        </p:txBody>
      </p:sp>
      <p:cxnSp>
        <p:nvCxnSpPr>
          <p:cNvPr id="339" name="Google Shape;339;p43"/>
          <p:cNvCxnSpPr/>
          <p:nvPr/>
        </p:nvCxnSpPr>
        <p:spPr>
          <a:xfrm flipH="1" rot="10800000">
            <a:off x="3828750" y="2547525"/>
            <a:ext cx="3581700" cy="12300"/>
          </a:xfrm>
          <a:prstGeom prst="straightConnector1">
            <a:avLst/>
          </a:prstGeom>
          <a:noFill/>
          <a:ln cap="flat" cmpd="sng" w="9525">
            <a:solidFill>
              <a:schemeClr val="dk2"/>
            </a:solidFill>
            <a:prstDash val="solid"/>
            <a:round/>
            <a:headEnd len="med" w="med" type="none"/>
            <a:tailEnd len="med" w="med" type="none"/>
          </a:ln>
        </p:spPr>
      </p:cxnSp>
      <p:cxnSp>
        <p:nvCxnSpPr>
          <p:cNvPr id="340" name="Google Shape;340;p43"/>
          <p:cNvCxnSpPr/>
          <p:nvPr/>
        </p:nvCxnSpPr>
        <p:spPr>
          <a:xfrm>
            <a:off x="3816525" y="2556975"/>
            <a:ext cx="0" cy="455100"/>
          </a:xfrm>
          <a:prstGeom prst="straightConnector1">
            <a:avLst/>
          </a:prstGeom>
          <a:noFill/>
          <a:ln cap="flat" cmpd="sng" w="38100">
            <a:solidFill>
              <a:schemeClr val="dk2"/>
            </a:solidFill>
            <a:prstDash val="solid"/>
            <a:round/>
            <a:headEnd len="med" w="med" type="none"/>
            <a:tailEnd len="med" w="med" type="none"/>
          </a:ln>
        </p:spPr>
      </p:cxnSp>
      <p:cxnSp>
        <p:nvCxnSpPr>
          <p:cNvPr id="341" name="Google Shape;341;p43"/>
          <p:cNvCxnSpPr/>
          <p:nvPr/>
        </p:nvCxnSpPr>
        <p:spPr>
          <a:xfrm flipH="1">
            <a:off x="7373925" y="2556975"/>
            <a:ext cx="24000" cy="479700"/>
          </a:xfrm>
          <a:prstGeom prst="straightConnector1">
            <a:avLst/>
          </a:prstGeom>
          <a:noFill/>
          <a:ln cap="flat" cmpd="sng" w="38100">
            <a:solidFill>
              <a:schemeClr val="dk2"/>
            </a:solidFill>
            <a:prstDash val="solid"/>
            <a:round/>
            <a:headEnd len="med" w="med" type="none"/>
            <a:tailEnd len="med" w="med" type="none"/>
          </a:ln>
        </p:spPr>
      </p:cxnSp>
      <p:sp>
        <p:nvSpPr>
          <p:cNvPr id="342" name="Google Shape;342;p43"/>
          <p:cNvSpPr txBox="1"/>
          <p:nvPr/>
        </p:nvSpPr>
        <p:spPr>
          <a:xfrm>
            <a:off x="3339750" y="3012075"/>
            <a:ext cx="107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entury Gothic"/>
                <a:ea typeface="Century Gothic"/>
                <a:cs typeface="Century Gothic"/>
                <a:sym typeface="Century Gothic"/>
              </a:rPr>
              <a:t>DMAIC</a:t>
            </a:r>
            <a:endParaRPr b="1">
              <a:latin typeface="Century Gothic"/>
              <a:ea typeface="Century Gothic"/>
              <a:cs typeface="Century Gothic"/>
              <a:sym typeface="Century Gothic"/>
            </a:endParaRPr>
          </a:p>
        </p:txBody>
      </p:sp>
      <p:sp>
        <p:nvSpPr>
          <p:cNvPr id="343" name="Google Shape;343;p43"/>
          <p:cNvSpPr txBox="1"/>
          <p:nvPr/>
        </p:nvSpPr>
        <p:spPr>
          <a:xfrm>
            <a:off x="6848025" y="2923725"/>
            <a:ext cx="107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entury Gothic"/>
                <a:ea typeface="Century Gothic"/>
                <a:cs typeface="Century Gothic"/>
                <a:sym typeface="Century Gothic"/>
              </a:rPr>
              <a:t>DMADV</a:t>
            </a:r>
            <a:endParaRPr b="1">
              <a:latin typeface="Century Gothic"/>
              <a:ea typeface="Century Gothic"/>
              <a:cs typeface="Century Gothic"/>
              <a:sym typeface="Century Gothic"/>
            </a:endParaRPr>
          </a:p>
        </p:txBody>
      </p:sp>
      <p:cxnSp>
        <p:nvCxnSpPr>
          <p:cNvPr id="344" name="Google Shape;344;p43"/>
          <p:cNvCxnSpPr/>
          <p:nvPr/>
        </p:nvCxnSpPr>
        <p:spPr>
          <a:xfrm>
            <a:off x="5686875" y="2217550"/>
            <a:ext cx="0" cy="378900"/>
          </a:xfrm>
          <a:prstGeom prst="straightConnector1">
            <a:avLst/>
          </a:prstGeom>
          <a:noFill/>
          <a:ln cap="flat" cmpd="sng" w="28575">
            <a:solidFill>
              <a:schemeClr val="dk2"/>
            </a:solidFill>
            <a:prstDash val="solid"/>
            <a:round/>
            <a:headEnd len="med" w="med" type="none"/>
            <a:tailEnd len="med" w="med" type="none"/>
          </a:ln>
        </p:spPr>
      </p:cxnSp>
      <p:pic>
        <p:nvPicPr>
          <p:cNvPr id="345" name="Google Shape;345;p43"/>
          <p:cNvPicPr preferRelativeResize="0"/>
          <p:nvPr/>
        </p:nvPicPr>
        <p:blipFill>
          <a:blip r:embed="rId3">
            <a:alphaModFix/>
          </a:blip>
          <a:stretch>
            <a:fillRect/>
          </a:stretch>
        </p:blipFill>
        <p:spPr>
          <a:xfrm>
            <a:off x="437925" y="3323925"/>
            <a:ext cx="5872426" cy="1525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4"/>
          <p:cNvSpPr txBox="1"/>
          <p:nvPr>
            <p:ph type="title"/>
          </p:nvPr>
        </p:nvSpPr>
        <p:spPr>
          <a:xfrm>
            <a:off x="724500" y="141369"/>
            <a:ext cx="10058400" cy="137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DMAIC</a:t>
            </a:r>
            <a:endParaRPr/>
          </a:p>
        </p:txBody>
      </p:sp>
      <p:sp>
        <p:nvSpPr>
          <p:cNvPr id="351" name="Google Shape;351;p44"/>
          <p:cNvSpPr txBox="1"/>
          <p:nvPr>
            <p:ph idx="1" type="body"/>
          </p:nvPr>
        </p:nvSpPr>
        <p:spPr>
          <a:xfrm>
            <a:off x="1026900" y="1349550"/>
            <a:ext cx="10659000" cy="4766400"/>
          </a:xfrm>
          <a:prstGeom prst="rect">
            <a:avLst/>
          </a:prstGeom>
        </p:spPr>
        <p:txBody>
          <a:bodyPr anchorCtr="0" anchor="t" bIns="45700" lIns="91425" spcFirstLastPara="1" rIns="91425" wrap="square" tIns="45700">
            <a:normAutofit/>
          </a:bodyPr>
          <a:lstStyle/>
          <a:p>
            <a:pPr indent="0" lvl="0" marL="0" rtl="0" algn="l">
              <a:spcBef>
                <a:spcPts val="900"/>
              </a:spcBef>
              <a:spcAft>
                <a:spcPts val="0"/>
              </a:spcAft>
              <a:buNone/>
            </a:pPr>
            <a:r>
              <a:rPr lang="en-US"/>
              <a:t>Define Phase: </a:t>
            </a:r>
            <a:endParaRPr/>
          </a:p>
          <a:p>
            <a:pPr indent="0" lvl="0" marL="0" rtl="0" algn="l">
              <a:spcBef>
                <a:spcPts val="900"/>
              </a:spcBef>
              <a:spcAft>
                <a:spcPts val="0"/>
              </a:spcAft>
              <a:buNone/>
            </a:pPr>
            <a:r>
              <a:t/>
            </a:r>
            <a:endParaRPr/>
          </a:p>
        </p:txBody>
      </p:sp>
      <p:sp>
        <p:nvSpPr>
          <p:cNvPr id="352" name="Google Shape;352;p44"/>
          <p:cNvSpPr txBox="1"/>
          <p:nvPr/>
        </p:nvSpPr>
        <p:spPr>
          <a:xfrm>
            <a:off x="1026900" y="4755850"/>
            <a:ext cx="9756000" cy="392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1"/>
              </a:buClr>
              <a:buSzPts val="1350"/>
              <a:buChar char="●"/>
            </a:pPr>
            <a:r>
              <a:t/>
            </a:r>
            <a:endParaRPr sz="1350">
              <a:solidFill>
                <a:schemeClr val="dk1"/>
              </a:solidFill>
            </a:endParaRPr>
          </a:p>
        </p:txBody>
      </p:sp>
      <p:sp>
        <p:nvSpPr>
          <p:cNvPr id="353" name="Google Shape;353;p44"/>
          <p:cNvSpPr txBox="1"/>
          <p:nvPr/>
        </p:nvSpPr>
        <p:spPr>
          <a:xfrm>
            <a:off x="3949350" y="6115950"/>
            <a:ext cx="4293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50">
                <a:solidFill>
                  <a:schemeClr val="dk1"/>
                </a:solidFill>
              </a:rPr>
              <a:t>phase-gate meetings called </a:t>
            </a:r>
            <a:r>
              <a:rPr lang="en-US" sz="1350" u="sng">
                <a:solidFill>
                  <a:schemeClr val="dk1"/>
                </a:solidFill>
                <a:hlinkClick r:id="rId3">
                  <a:extLst>
                    <a:ext uri="{A12FA001-AC4F-418D-AE19-62706E023703}">
                      <ahyp:hlinkClr val="tx"/>
                    </a:ext>
                  </a:extLst>
                </a:hlinkClick>
              </a:rPr>
              <a:t>DMAIC Tollgate Reviews</a:t>
            </a:r>
            <a:r>
              <a:rPr lang="en-US" sz="1350">
                <a:solidFill>
                  <a:schemeClr val="dk1"/>
                </a:solidFill>
              </a:rPr>
              <a:t>.</a:t>
            </a:r>
            <a:endParaRPr>
              <a:solidFill>
                <a:schemeClr val="dk1"/>
              </a:solidFill>
            </a:endParaRPr>
          </a:p>
        </p:txBody>
      </p:sp>
      <p:pic>
        <p:nvPicPr>
          <p:cNvPr id="354" name="Google Shape;354;p44"/>
          <p:cNvPicPr preferRelativeResize="0"/>
          <p:nvPr/>
        </p:nvPicPr>
        <p:blipFill>
          <a:blip r:embed="rId4">
            <a:alphaModFix/>
          </a:blip>
          <a:stretch>
            <a:fillRect/>
          </a:stretch>
        </p:blipFill>
        <p:spPr>
          <a:xfrm>
            <a:off x="3060463" y="1206850"/>
            <a:ext cx="8124825" cy="4733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5"/>
          <p:cNvSpPr txBox="1"/>
          <p:nvPr>
            <p:ph type="title"/>
          </p:nvPr>
        </p:nvSpPr>
        <p:spPr>
          <a:xfrm>
            <a:off x="724500" y="141369"/>
            <a:ext cx="10058400" cy="137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DMAIC</a:t>
            </a:r>
            <a:endParaRPr/>
          </a:p>
        </p:txBody>
      </p:sp>
      <p:sp>
        <p:nvSpPr>
          <p:cNvPr id="360" name="Google Shape;360;p45"/>
          <p:cNvSpPr txBox="1"/>
          <p:nvPr>
            <p:ph idx="1" type="body"/>
          </p:nvPr>
        </p:nvSpPr>
        <p:spPr>
          <a:xfrm>
            <a:off x="1026900" y="1349550"/>
            <a:ext cx="10659000" cy="4766400"/>
          </a:xfrm>
          <a:prstGeom prst="rect">
            <a:avLst/>
          </a:prstGeom>
        </p:spPr>
        <p:txBody>
          <a:bodyPr anchorCtr="0" anchor="t" bIns="45700" lIns="91425" spcFirstLastPara="1" rIns="91425" wrap="square" tIns="45700">
            <a:normAutofit/>
          </a:bodyPr>
          <a:lstStyle/>
          <a:p>
            <a:pPr indent="0" lvl="0" marL="0" rtl="0" algn="l">
              <a:spcBef>
                <a:spcPts val="900"/>
              </a:spcBef>
              <a:spcAft>
                <a:spcPts val="0"/>
              </a:spcAft>
              <a:buNone/>
            </a:pPr>
            <a:r>
              <a:rPr lang="en-US"/>
              <a:t>Measure </a:t>
            </a:r>
            <a:r>
              <a:rPr lang="en-US"/>
              <a:t>Phase: </a:t>
            </a:r>
            <a:endParaRPr/>
          </a:p>
          <a:p>
            <a:pPr indent="0" lvl="0" marL="0" rtl="0" algn="l">
              <a:spcBef>
                <a:spcPts val="900"/>
              </a:spcBef>
              <a:spcAft>
                <a:spcPts val="0"/>
              </a:spcAft>
              <a:buNone/>
            </a:pPr>
            <a:r>
              <a:t/>
            </a:r>
            <a:endParaRPr/>
          </a:p>
        </p:txBody>
      </p:sp>
      <p:sp>
        <p:nvSpPr>
          <p:cNvPr id="361" name="Google Shape;361;p45"/>
          <p:cNvSpPr txBox="1"/>
          <p:nvPr/>
        </p:nvSpPr>
        <p:spPr>
          <a:xfrm>
            <a:off x="1026900" y="4755850"/>
            <a:ext cx="9756000" cy="392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1"/>
              </a:buClr>
              <a:buSzPts val="1350"/>
              <a:buChar char="●"/>
            </a:pPr>
            <a:r>
              <a:t/>
            </a:r>
            <a:endParaRPr sz="1350">
              <a:solidFill>
                <a:schemeClr val="dk1"/>
              </a:solidFill>
            </a:endParaRPr>
          </a:p>
        </p:txBody>
      </p:sp>
      <p:sp>
        <p:nvSpPr>
          <p:cNvPr id="362" name="Google Shape;362;p45"/>
          <p:cNvSpPr txBox="1"/>
          <p:nvPr/>
        </p:nvSpPr>
        <p:spPr>
          <a:xfrm>
            <a:off x="3949350" y="6115950"/>
            <a:ext cx="4293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50">
                <a:solidFill>
                  <a:schemeClr val="dk1"/>
                </a:solidFill>
              </a:rPr>
              <a:t>phase-gate meetings called </a:t>
            </a:r>
            <a:r>
              <a:rPr lang="en-US" sz="1350" u="sng">
                <a:solidFill>
                  <a:schemeClr val="dk1"/>
                </a:solidFill>
                <a:hlinkClick r:id="rId3">
                  <a:extLst>
                    <a:ext uri="{A12FA001-AC4F-418D-AE19-62706E023703}">
                      <ahyp:hlinkClr val="tx"/>
                    </a:ext>
                  </a:extLst>
                </a:hlinkClick>
              </a:rPr>
              <a:t>DMAIC Tollgate Reviews</a:t>
            </a:r>
            <a:r>
              <a:rPr lang="en-US" sz="1350">
                <a:solidFill>
                  <a:schemeClr val="dk1"/>
                </a:solidFill>
              </a:rPr>
              <a:t>.</a:t>
            </a:r>
            <a:endParaRPr>
              <a:solidFill>
                <a:schemeClr val="dk1"/>
              </a:solidFill>
            </a:endParaRPr>
          </a:p>
        </p:txBody>
      </p:sp>
      <p:pic>
        <p:nvPicPr>
          <p:cNvPr id="363" name="Google Shape;363;p45"/>
          <p:cNvPicPr preferRelativeResize="0"/>
          <p:nvPr/>
        </p:nvPicPr>
        <p:blipFill rotWithShape="1">
          <a:blip r:embed="rId4">
            <a:alphaModFix/>
          </a:blip>
          <a:srcRect b="26841" l="12570" r="39721" t="24496"/>
          <a:stretch/>
        </p:blipFill>
        <p:spPr>
          <a:xfrm>
            <a:off x="3779850" y="1223637"/>
            <a:ext cx="7175827" cy="4117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6"/>
          <p:cNvSpPr txBox="1"/>
          <p:nvPr>
            <p:ph type="title"/>
          </p:nvPr>
        </p:nvSpPr>
        <p:spPr>
          <a:xfrm>
            <a:off x="724500" y="141369"/>
            <a:ext cx="10058400" cy="137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DMAIC</a:t>
            </a:r>
            <a:endParaRPr/>
          </a:p>
        </p:txBody>
      </p:sp>
      <p:sp>
        <p:nvSpPr>
          <p:cNvPr id="369" name="Google Shape;369;p46"/>
          <p:cNvSpPr txBox="1"/>
          <p:nvPr>
            <p:ph idx="1" type="body"/>
          </p:nvPr>
        </p:nvSpPr>
        <p:spPr>
          <a:xfrm>
            <a:off x="1026900" y="1349550"/>
            <a:ext cx="10659000" cy="4766400"/>
          </a:xfrm>
          <a:prstGeom prst="rect">
            <a:avLst/>
          </a:prstGeom>
        </p:spPr>
        <p:txBody>
          <a:bodyPr anchorCtr="0" anchor="t" bIns="45700" lIns="91425" spcFirstLastPara="1" rIns="91425" wrap="square" tIns="45700">
            <a:normAutofit/>
          </a:bodyPr>
          <a:lstStyle/>
          <a:p>
            <a:pPr indent="0" lvl="0" marL="0" rtl="0" algn="l">
              <a:spcBef>
                <a:spcPts val="900"/>
              </a:spcBef>
              <a:spcAft>
                <a:spcPts val="0"/>
              </a:spcAft>
              <a:buNone/>
            </a:pPr>
            <a:r>
              <a:rPr lang="en-US"/>
              <a:t>Analyze </a:t>
            </a:r>
            <a:r>
              <a:rPr lang="en-US"/>
              <a:t>Phase: </a:t>
            </a:r>
            <a:endParaRPr/>
          </a:p>
          <a:p>
            <a:pPr indent="0" lvl="0" marL="0" rtl="0" algn="l">
              <a:spcBef>
                <a:spcPts val="900"/>
              </a:spcBef>
              <a:spcAft>
                <a:spcPts val="0"/>
              </a:spcAft>
              <a:buNone/>
            </a:pPr>
            <a:r>
              <a:t/>
            </a:r>
            <a:endParaRPr/>
          </a:p>
        </p:txBody>
      </p:sp>
      <p:sp>
        <p:nvSpPr>
          <p:cNvPr id="370" name="Google Shape;370;p46"/>
          <p:cNvSpPr txBox="1"/>
          <p:nvPr/>
        </p:nvSpPr>
        <p:spPr>
          <a:xfrm>
            <a:off x="1026900" y="4755850"/>
            <a:ext cx="9756000" cy="392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1"/>
              </a:buClr>
              <a:buSzPts val="1350"/>
              <a:buChar char="●"/>
            </a:pPr>
            <a:r>
              <a:t/>
            </a:r>
            <a:endParaRPr sz="1350">
              <a:solidFill>
                <a:schemeClr val="dk1"/>
              </a:solidFill>
            </a:endParaRPr>
          </a:p>
        </p:txBody>
      </p:sp>
      <p:sp>
        <p:nvSpPr>
          <p:cNvPr id="371" name="Google Shape;371;p46"/>
          <p:cNvSpPr txBox="1"/>
          <p:nvPr/>
        </p:nvSpPr>
        <p:spPr>
          <a:xfrm>
            <a:off x="3949350" y="6115950"/>
            <a:ext cx="4293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50">
                <a:solidFill>
                  <a:schemeClr val="dk1"/>
                </a:solidFill>
              </a:rPr>
              <a:t>phase-gate meetings called </a:t>
            </a:r>
            <a:r>
              <a:rPr lang="en-US" sz="1350" u="sng">
                <a:solidFill>
                  <a:schemeClr val="dk1"/>
                </a:solidFill>
                <a:hlinkClick r:id="rId3">
                  <a:extLst>
                    <a:ext uri="{A12FA001-AC4F-418D-AE19-62706E023703}">
                      <ahyp:hlinkClr val="tx"/>
                    </a:ext>
                  </a:extLst>
                </a:hlinkClick>
              </a:rPr>
              <a:t>DMAIC Tollgate Reviews</a:t>
            </a:r>
            <a:r>
              <a:rPr lang="en-US" sz="1350">
                <a:solidFill>
                  <a:schemeClr val="dk1"/>
                </a:solidFill>
              </a:rPr>
              <a:t>.</a:t>
            </a:r>
            <a:endParaRPr>
              <a:solidFill>
                <a:schemeClr val="dk1"/>
              </a:solidFill>
            </a:endParaRPr>
          </a:p>
        </p:txBody>
      </p:sp>
      <p:pic>
        <p:nvPicPr>
          <p:cNvPr id="372" name="Google Shape;372;p46"/>
          <p:cNvPicPr preferRelativeResize="0"/>
          <p:nvPr/>
        </p:nvPicPr>
        <p:blipFill rotWithShape="1">
          <a:blip r:embed="rId4">
            <a:alphaModFix/>
          </a:blip>
          <a:srcRect b="24932" l="14558" r="39719" t="24132"/>
          <a:stretch/>
        </p:blipFill>
        <p:spPr>
          <a:xfrm>
            <a:off x="2841705" y="1349550"/>
            <a:ext cx="7606522" cy="47663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7"/>
          <p:cNvSpPr txBox="1"/>
          <p:nvPr>
            <p:ph type="title"/>
          </p:nvPr>
        </p:nvSpPr>
        <p:spPr>
          <a:xfrm>
            <a:off x="724500" y="141369"/>
            <a:ext cx="10058400" cy="137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DMAIC</a:t>
            </a:r>
            <a:endParaRPr/>
          </a:p>
        </p:txBody>
      </p:sp>
      <p:sp>
        <p:nvSpPr>
          <p:cNvPr id="378" name="Google Shape;378;p47"/>
          <p:cNvSpPr txBox="1"/>
          <p:nvPr>
            <p:ph idx="1" type="body"/>
          </p:nvPr>
        </p:nvSpPr>
        <p:spPr>
          <a:xfrm>
            <a:off x="1026900" y="1349550"/>
            <a:ext cx="10659000" cy="4766400"/>
          </a:xfrm>
          <a:prstGeom prst="rect">
            <a:avLst/>
          </a:prstGeom>
        </p:spPr>
        <p:txBody>
          <a:bodyPr anchorCtr="0" anchor="t" bIns="45700" lIns="91425" spcFirstLastPara="1" rIns="91425" wrap="square" tIns="45700">
            <a:normAutofit/>
          </a:bodyPr>
          <a:lstStyle/>
          <a:p>
            <a:pPr indent="0" lvl="0" marL="0" rtl="0" algn="l">
              <a:spcBef>
                <a:spcPts val="900"/>
              </a:spcBef>
              <a:spcAft>
                <a:spcPts val="0"/>
              </a:spcAft>
              <a:buNone/>
            </a:pPr>
            <a:r>
              <a:rPr lang="en-US"/>
              <a:t>Improve </a:t>
            </a:r>
            <a:r>
              <a:rPr lang="en-US"/>
              <a:t>Phase: </a:t>
            </a:r>
            <a:endParaRPr/>
          </a:p>
          <a:p>
            <a:pPr indent="0" lvl="0" marL="0" rtl="0" algn="l">
              <a:spcBef>
                <a:spcPts val="900"/>
              </a:spcBef>
              <a:spcAft>
                <a:spcPts val="0"/>
              </a:spcAft>
              <a:buNone/>
            </a:pPr>
            <a:r>
              <a:t/>
            </a:r>
            <a:endParaRPr/>
          </a:p>
        </p:txBody>
      </p:sp>
      <p:sp>
        <p:nvSpPr>
          <p:cNvPr id="379" name="Google Shape;379;p47"/>
          <p:cNvSpPr txBox="1"/>
          <p:nvPr/>
        </p:nvSpPr>
        <p:spPr>
          <a:xfrm>
            <a:off x="1026900" y="4755850"/>
            <a:ext cx="9756000" cy="392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1"/>
              </a:buClr>
              <a:buSzPts val="1350"/>
              <a:buChar char="●"/>
            </a:pPr>
            <a:r>
              <a:t/>
            </a:r>
            <a:endParaRPr sz="1350">
              <a:solidFill>
                <a:schemeClr val="dk1"/>
              </a:solidFill>
            </a:endParaRPr>
          </a:p>
        </p:txBody>
      </p:sp>
      <p:sp>
        <p:nvSpPr>
          <p:cNvPr id="380" name="Google Shape;380;p47"/>
          <p:cNvSpPr txBox="1"/>
          <p:nvPr/>
        </p:nvSpPr>
        <p:spPr>
          <a:xfrm>
            <a:off x="3949350" y="6115950"/>
            <a:ext cx="4293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50">
                <a:solidFill>
                  <a:schemeClr val="dk1"/>
                </a:solidFill>
              </a:rPr>
              <a:t>phase-gate meetings called </a:t>
            </a:r>
            <a:r>
              <a:rPr lang="en-US" sz="1350" u="sng">
                <a:solidFill>
                  <a:schemeClr val="dk1"/>
                </a:solidFill>
                <a:hlinkClick r:id="rId3">
                  <a:extLst>
                    <a:ext uri="{A12FA001-AC4F-418D-AE19-62706E023703}">
                      <ahyp:hlinkClr val="tx"/>
                    </a:ext>
                  </a:extLst>
                </a:hlinkClick>
              </a:rPr>
              <a:t>DMAIC Tollgate Reviews</a:t>
            </a:r>
            <a:r>
              <a:rPr lang="en-US" sz="1350">
                <a:solidFill>
                  <a:schemeClr val="dk1"/>
                </a:solidFill>
              </a:rPr>
              <a:t>.</a:t>
            </a:r>
            <a:endParaRPr>
              <a:solidFill>
                <a:schemeClr val="dk1"/>
              </a:solidFill>
            </a:endParaRPr>
          </a:p>
        </p:txBody>
      </p:sp>
      <p:pic>
        <p:nvPicPr>
          <p:cNvPr id="381" name="Google Shape;381;p47"/>
          <p:cNvPicPr preferRelativeResize="0"/>
          <p:nvPr/>
        </p:nvPicPr>
        <p:blipFill rotWithShape="1">
          <a:blip r:embed="rId4">
            <a:alphaModFix/>
          </a:blip>
          <a:srcRect b="25419" l="12347" r="40123" t="23424"/>
          <a:stretch/>
        </p:blipFill>
        <p:spPr>
          <a:xfrm>
            <a:off x="3119725" y="1512975"/>
            <a:ext cx="7432550" cy="4500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8"/>
          <p:cNvSpPr txBox="1"/>
          <p:nvPr>
            <p:ph type="title"/>
          </p:nvPr>
        </p:nvSpPr>
        <p:spPr>
          <a:xfrm>
            <a:off x="724500" y="141369"/>
            <a:ext cx="10058400" cy="137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DMAIC</a:t>
            </a:r>
            <a:endParaRPr/>
          </a:p>
        </p:txBody>
      </p:sp>
      <p:sp>
        <p:nvSpPr>
          <p:cNvPr id="387" name="Google Shape;387;p48"/>
          <p:cNvSpPr txBox="1"/>
          <p:nvPr>
            <p:ph idx="1" type="body"/>
          </p:nvPr>
        </p:nvSpPr>
        <p:spPr>
          <a:xfrm>
            <a:off x="1026900" y="1349550"/>
            <a:ext cx="10659000" cy="4766400"/>
          </a:xfrm>
          <a:prstGeom prst="rect">
            <a:avLst/>
          </a:prstGeom>
        </p:spPr>
        <p:txBody>
          <a:bodyPr anchorCtr="0" anchor="t" bIns="45700" lIns="91425" spcFirstLastPara="1" rIns="91425" wrap="square" tIns="45700">
            <a:normAutofit/>
          </a:bodyPr>
          <a:lstStyle/>
          <a:p>
            <a:pPr indent="0" lvl="0" marL="0" rtl="0" algn="l">
              <a:spcBef>
                <a:spcPts val="900"/>
              </a:spcBef>
              <a:spcAft>
                <a:spcPts val="0"/>
              </a:spcAft>
              <a:buNone/>
            </a:pPr>
            <a:r>
              <a:rPr lang="en-US"/>
              <a:t>Control </a:t>
            </a:r>
            <a:r>
              <a:rPr lang="en-US"/>
              <a:t>Phase: </a:t>
            </a:r>
            <a:endParaRPr/>
          </a:p>
          <a:p>
            <a:pPr indent="0" lvl="0" marL="0" rtl="0" algn="l">
              <a:spcBef>
                <a:spcPts val="900"/>
              </a:spcBef>
              <a:spcAft>
                <a:spcPts val="0"/>
              </a:spcAft>
              <a:buNone/>
            </a:pPr>
            <a:r>
              <a:t/>
            </a:r>
            <a:endParaRPr/>
          </a:p>
        </p:txBody>
      </p:sp>
      <p:sp>
        <p:nvSpPr>
          <p:cNvPr id="388" name="Google Shape;388;p48"/>
          <p:cNvSpPr txBox="1"/>
          <p:nvPr/>
        </p:nvSpPr>
        <p:spPr>
          <a:xfrm>
            <a:off x="1026900" y="4755850"/>
            <a:ext cx="9756000" cy="392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dk1"/>
              </a:buClr>
              <a:buSzPts val="1350"/>
              <a:buChar char="●"/>
            </a:pPr>
            <a:r>
              <a:t/>
            </a:r>
            <a:endParaRPr sz="1350">
              <a:solidFill>
                <a:schemeClr val="dk1"/>
              </a:solidFill>
            </a:endParaRPr>
          </a:p>
        </p:txBody>
      </p:sp>
      <p:sp>
        <p:nvSpPr>
          <p:cNvPr id="389" name="Google Shape;389;p48"/>
          <p:cNvSpPr txBox="1"/>
          <p:nvPr/>
        </p:nvSpPr>
        <p:spPr>
          <a:xfrm>
            <a:off x="3949350" y="6115950"/>
            <a:ext cx="4293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50">
                <a:solidFill>
                  <a:schemeClr val="dk1"/>
                </a:solidFill>
              </a:rPr>
              <a:t>phase-gate meetings called </a:t>
            </a:r>
            <a:r>
              <a:rPr lang="en-US" sz="1350" u="sng">
                <a:solidFill>
                  <a:schemeClr val="dk1"/>
                </a:solidFill>
                <a:hlinkClick r:id="rId3">
                  <a:extLst>
                    <a:ext uri="{A12FA001-AC4F-418D-AE19-62706E023703}">
                      <ahyp:hlinkClr val="tx"/>
                    </a:ext>
                  </a:extLst>
                </a:hlinkClick>
              </a:rPr>
              <a:t>DMAIC Tollgate Reviews</a:t>
            </a:r>
            <a:r>
              <a:rPr lang="en-US" sz="1350">
                <a:solidFill>
                  <a:schemeClr val="dk1"/>
                </a:solidFill>
              </a:rPr>
              <a:t>.</a:t>
            </a:r>
            <a:endParaRPr>
              <a:solidFill>
                <a:schemeClr val="dk1"/>
              </a:solidFill>
            </a:endParaRPr>
          </a:p>
        </p:txBody>
      </p:sp>
      <p:pic>
        <p:nvPicPr>
          <p:cNvPr id="390" name="Google Shape;390;p48"/>
          <p:cNvPicPr preferRelativeResize="0"/>
          <p:nvPr/>
        </p:nvPicPr>
        <p:blipFill>
          <a:blip r:embed="rId4">
            <a:alphaModFix/>
          </a:blip>
          <a:stretch>
            <a:fillRect/>
          </a:stretch>
        </p:blipFill>
        <p:spPr>
          <a:xfrm>
            <a:off x="2824688" y="1349550"/>
            <a:ext cx="7496175" cy="4381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9"/>
          <p:cNvSpPr txBox="1"/>
          <p:nvPr>
            <p:ph type="title"/>
          </p:nvPr>
        </p:nvSpPr>
        <p:spPr>
          <a:xfrm>
            <a:off x="1066800" y="642594"/>
            <a:ext cx="10058400" cy="137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DMADV</a:t>
            </a:r>
            <a:endParaRPr/>
          </a:p>
        </p:txBody>
      </p:sp>
      <p:sp>
        <p:nvSpPr>
          <p:cNvPr id="396" name="Google Shape;396;p49"/>
          <p:cNvSpPr txBox="1"/>
          <p:nvPr>
            <p:ph idx="1" type="body"/>
          </p:nvPr>
        </p:nvSpPr>
        <p:spPr>
          <a:xfrm>
            <a:off x="516700" y="1944200"/>
            <a:ext cx="2480700" cy="3931800"/>
          </a:xfrm>
          <a:prstGeom prst="rect">
            <a:avLst/>
          </a:prstGeom>
        </p:spPr>
        <p:txBody>
          <a:bodyPr anchorCtr="0" anchor="t" bIns="45700" lIns="91425" spcFirstLastPara="1" rIns="91425" wrap="square" tIns="45700">
            <a:normAutofit/>
          </a:bodyPr>
          <a:lstStyle/>
          <a:p>
            <a:pPr indent="0" lvl="0" marL="0" rtl="0" algn="l">
              <a:spcBef>
                <a:spcPts val="900"/>
              </a:spcBef>
              <a:spcAft>
                <a:spcPts val="0"/>
              </a:spcAft>
              <a:buNone/>
            </a:pPr>
            <a:r>
              <a:rPr lang="en-US"/>
              <a:t>Creating a new product from scratch </a:t>
            </a:r>
            <a:endParaRPr/>
          </a:p>
          <a:p>
            <a:pPr indent="0" lvl="0" marL="0" rtl="0" algn="l">
              <a:spcBef>
                <a:spcPts val="900"/>
              </a:spcBef>
              <a:spcAft>
                <a:spcPts val="0"/>
              </a:spcAft>
              <a:buNone/>
            </a:pPr>
            <a:r>
              <a:rPr lang="en-US"/>
              <a:t>It is also called DFSS (Design for six sigma)</a:t>
            </a:r>
            <a:endParaRPr/>
          </a:p>
          <a:p>
            <a:pPr indent="0" lvl="0" marL="0" rtl="0" algn="l">
              <a:spcBef>
                <a:spcPts val="900"/>
              </a:spcBef>
              <a:spcAft>
                <a:spcPts val="0"/>
              </a:spcAft>
              <a:buNone/>
            </a:pPr>
            <a:r>
              <a:rPr lang="en-US"/>
              <a:t>Example: Company decide to  manufacture a new sports car.</a:t>
            </a:r>
            <a:endParaRPr/>
          </a:p>
          <a:p>
            <a:pPr indent="0" lvl="0" marL="0" rtl="0" algn="l">
              <a:spcBef>
                <a:spcPts val="900"/>
              </a:spcBef>
              <a:spcAft>
                <a:spcPts val="0"/>
              </a:spcAft>
              <a:buNone/>
            </a:pPr>
            <a:r>
              <a:t/>
            </a:r>
            <a:endParaRPr/>
          </a:p>
        </p:txBody>
      </p:sp>
      <p:pic>
        <p:nvPicPr>
          <p:cNvPr id="397" name="Google Shape;397;p49"/>
          <p:cNvPicPr preferRelativeResize="0"/>
          <p:nvPr/>
        </p:nvPicPr>
        <p:blipFill rotWithShape="1">
          <a:blip r:embed="rId3">
            <a:alphaModFix/>
          </a:blip>
          <a:srcRect b="23197" l="3481" r="55509" t="32950"/>
          <a:stretch/>
        </p:blipFill>
        <p:spPr>
          <a:xfrm>
            <a:off x="3352025" y="821488"/>
            <a:ext cx="8670490" cy="52150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0"/>
          <p:cNvSpPr txBox="1"/>
          <p:nvPr>
            <p:ph type="title"/>
          </p:nvPr>
        </p:nvSpPr>
        <p:spPr>
          <a:xfrm>
            <a:off x="1066800" y="642594"/>
            <a:ext cx="10058400" cy="137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What if  (lean + 6 sigma)</a:t>
            </a:r>
            <a:endParaRPr/>
          </a:p>
        </p:txBody>
      </p:sp>
      <p:pic>
        <p:nvPicPr>
          <p:cNvPr id="403" name="Google Shape;403;p50"/>
          <p:cNvPicPr preferRelativeResize="0"/>
          <p:nvPr/>
        </p:nvPicPr>
        <p:blipFill rotWithShape="1">
          <a:blip r:embed="rId3">
            <a:alphaModFix/>
          </a:blip>
          <a:srcRect b="22744" l="3631" r="34506" t="18786"/>
          <a:stretch/>
        </p:blipFill>
        <p:spPr>
          <a:xfrm>
            <a:off x="2153975" y="1916400"/>
            <a:ext cx="8080450" cy="42956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1"/>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t/>
            </a:r>
            <a:endParaRPr/>
          </a:p>
        </p:txBody>
      </p:sp>
      <p:pic>
        <p:nvPicPr>
          <p:cNvPr descr="Lean and six sigma schema" id="409" name="Google Shape;409;p51"/>
          <p:cNvPicPr preferRelativeResize="0"/>
          <p:nvPr>
            <p:ph idx="1" type="body"/>
          </p:nvPr>
        </p:nvPicPr>
        <p:blipFill rotWithShape="1">
          <a:blip r:embed="rId3">
            <a:alphaModFix/>
          </a:blip>
          <a:srcRect b="0" l="0" r="0" t="0"/>
          <a:stretch/>
        </p:blipFill>
        <p:spPr>
          <a:xfrm>
            <a:off x="2136975" y="2335388"/>
            <a:ext cx="7918049" cy="346833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6"/>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62626"/>
              </a:buClr>
              <a:buSzPct val="100000"/>
              <a:buFont typeface="Century Gothic"/>
              <a:buNone/>
            </a:pPr>
            <a:r>
              <a:rPr lang="en-US"/>
              <a:t>Business Process Improvement Steps</a:t>
            </a:r>
            <a:endParaRPr/>
          </a:p>
        </p:txBody>
      </p:sp>
      <p:sp>
        <p:nvSpPr>
          <p:cNvPr id="126" name="Google Shape;126;p16"/>
          <p:cNvSpPr/>
          <p:nvPr/>
        </p:nvSpPr>
        <p:spPr>
          <a:xfrm>
            <a:off x="4285725" y="2103120"/>
            <a:ext cx="3620550" cy="434466"/>
          </a:xfrm>
          <a:prstGeom prst="roundRect">
            <a:avLst>
              <a:gd fmla="val 16667" name="adj"/>
            </a:avLst>
          </a:prstGeom>
          <a:solidFill>
            <a:schemeClr val="accent4"/>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rPr b="0" i="0" lang="en-US" sz="1800" u="none" cap="none" strike="noStrike">
                <a:solidFill>
                  <a:schemeClr val="lt1"/>
                </a:solidFill>
                <a:latin typeface="Times New Roman"/>
                <a:ea typeface="Times New Roman"/>
                <a:cs typeface="Times New Roman"/>
                <a:sym typeface="Times New Roman"/>
              </a:rPr>
              <a:t>Step 1 – Mapping</a:t>
            </a:r>
            <a:endParaRPr b="0" i="0" sz="1800" u="none" cap="none" strike="noStrike">
              <a:solidFill>
                <a:schemeClr val="lt1"/>
              </a:solidFill>
              <a:latin typeface="Times New Roman"/>
              <a:ea typeface="Times New Roman"/>
              <a:cs typeface="Times New Roman"/>
              <a:sym typeface="Times New Roman"/>
            </a:endParaRPr>
          </a:p>
        </p:txBody>
      </p:sp>
      <p:sp>
        <p:nvSpPr>
          <p:cNvPr id="127" name="Google Shape;127;p16"/>
          <p:cNvSpPr/>
          <p:nvPr/>
        </p:nvSpPr>
        <p:spPr>
          <a:xfrm>
            <a:off x="4285725" y="2602755"/>
            <a:ext cx="3620550" cy="434466"/>
          </a:xfrm>
          <a:prstGeom prst="rect">
            <a:avLst/>
          </a:prstGeom>
          <a:noFill/>
          <a:ln>
            <a:noFill/>
          </a:ln>
        </p:spPr>
        <p:txBody>
          <a:bodyPr anchorCtr="0" anchor="t" bIns="45700" lIns="91425" spcFirstLastPara="1" rIns="91425" wrap="square" tIns="45700">
            <a:noAutofit/>
          </a:bodyPr>
          <a:lstStyle/>
          <a:p>
            <a:pPr indent="-114300" lvl="1" marL="114300" marR="0" rtl="0" algn="l">
              <a:lnSpc>
                <a:spcPct val="75000"/>
              </a:lnSpc>
              <a:spcBef>
                <a:spcPts val="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The first step presumes the identification of the problem requiring elimination. At this point, you have to use mapping. </a:t>
            </a:r>
            <a:endParaRPr b="0" i="0" sz="1800" u="none" cap="none" strike="noStrike">
              <a:solidFill>
                <a:schemeClr val="dk1"/>
              </a:solidFill>
              <a:latin typeface="Times New Roman"/>
              <a:ea typeface="Times New Roman"/>
              <a:cs typeface="Times New Roman"/>
              <a:sym typeface="Times New Roman"/>
            </a:endParaRPr>
          </a:p>
        </p:txBody>
      </p:sp>
      <p:sp>
        <p:nvSpPr>
          <p:cNvPr id="128" name="Google Shape;128;p16"/>
          <p:cNvSpPr/>
          <p:nvPr/>
        </p:nvSpPr>
        <p:spPr>
          <a:xfrm>
            <a:off x="4285725" y="3102390"/>
            <a:ext cx="3620550" cy="434466"/>
          </a:xfrm>
          <a:prstGeom prst="roundRect">
            <a:avLst>
              <a:gd fmla="val 16667" name="adj"/>
            </a:avLst>
          </a:prstGeom>
          <a:solidFill>
            <a:schemeClr val="accent5"/>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rPr b="0" i="0" lang="en-US" sz="1800" u="none" cap="none" strike="noStrike">
                <a:solidFill>
                  <a:schemeClr val="lt1"/>
                </a:solidFill>
                <a:latin typeface="Times New Roman"/>
                <a:ea typeface="Times New Roman"/>
                <a:cs typeface="Times New Roman"/>
                <a:sym typeface="Times New Roman"/>
              </a:rPr>
              <a:t>Step 2 – Analysis</a:t>
            </a:r>
            <a:endParaRPr b="0" i="0" sz="1800" u="none" cap="none" strike="noStrike">
              <a:solidFill>
                <a:schemeClr val="lt1"/>
              </a:solidFill>
              <a:latin typeface="Times New Roman"/>
              <a:ea typeface="Times New Roman"/>
              <a:cs typeface="Times New Roman"/>
              <a:sym typeface="Times New Roman"/>
            </a:endParaRPr>
          </a:p>
        </p:txBody>
      </p:sp>
      <p:sp>
        <p:nvSpPr>
          <p:cNvPr id="129" name="Google Shape;129;p16"/>
          <p:cNvSpPr/>
          <p:nvPr/>
        </p:nvSpPr>
        <p:spPr>
          <a:xfrm>
            <a:off x="4285725" y="3602025"/>
            <a:ext cx="3620550" cy="434466"/>
          </a:xfrm>
          <a:prstGeom prst="rect">
            <a:avLst/>
          </a:prstGeom>
          <a:noFill/>
          <a:ln>
            <a:noFill/>
          </a:ln>
        </p:spPr>
        <p:txBody>
          <a:bodyPr anchorCtr="0" anchor="t" bIns="45700" lIns="91425" spcFirstLastPara="1" rIns="91425" wrap="square" tIns="45700">
            <a:noAutofit/>
          </a:bodyPr>
          <a:lstStyle/>
          <a:p>
            <a:pPr indent="-114300" lvl="1" marL="114300" marR="0" rtl="0" algn="l">
              <a:lnSpc>
                <a:spcPct val="75000"/>
              </a:lnSpc>
              <a:spcBef>
                <a:spcPts val="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Does our company have jobs that are taking longer than required?</a:t>
            </a:r>
            <a:endParaRPr b="0" i="0" sz="1800" u="none" cap="none" strike="noStrike">
              <a:solidFill>
                <a:schemeClr val="dk1"/>
              </a:solidFill>
              <a:latin typeface="Times New Roman"/>
              <a:ea typeface="Times New Roman"/>
              <a:cs typeface="Times New Roman"/>
              <a:sym typeface="Times New Roman"/>
            </a:endParaRPr>
          </a:p>
          <a:p>
            <a:pPr indent="-114300" lvl="1" marL="114300" marR="0" rtl="0" algn="l">
              <a:lnSpc>
                <a:spcPct val="75000"/>
              </a:lnSpc>
              <a:spcBef>
                <a:spcPts val="36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In case we miss deadlines, what are the factors causing these situations?</a:t>
            </a:r>
            <a:endParaRPr b="0" i="0" sz="1800" u="none" cap="none" strike="noStrike">
              <a:solidFill>
                <a:schemeClr val="dk1"/>
              </a:solidFill>
              <a:latin typeface="Times New Roman"/>
              <a:ea typeface="Times New Roman"/>
              <a:cs typeface="Times New Roman"/>
              <a:sym typeface="Times New Roman"/>
            </a:endParaRPr>
          </a:p>
          <a:p>
            <a:pPr indent="-114300" lvl="1" marL="114300" marR="0" rtl="0" algn="l">
              <a:lnSpc>
                <a:spcPct val="75000"/>
              </a:lnSpc>
              <a:spcBef>
                <a:spcPts val="36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What are the main factors influencing the inefficiencies within the organization?</a:t>
            </a:r>
            <a:endParaRPr b="0" i="0" sz="1800" u="none" cap="none" strike="noStrike">
              <a:solidFill>
                <a:schemeClr val="dk1"/>
              </a:solidFill>
              <a:latin typeface="Times New Roman"/>
              <a:ea typeface="Times New Roman"/>
              <a:cs typeface="Times New Roman"/>
              <a:sym typeface="Times New Roman"/>
            </a:endParaRPr>
          </a:p>
        </p:txBody>
      </p:sp>
      <p:sp>
        <p:nvSpPr>
          <p:cNvPr id="130" name="Google Shape;130;p16"/>
          <p:cNvSpPr/>
          <p:nvPr/>
        </p:nvSpPr>
        <p:spPr>
          <a:xfrm>
            <a:off x="4285725" y="4101660"/>
            <a:ext cx="3620550" cy="434466"/>
          </a:xfrm>
          <a:prstGeom prst="roundRect">
            <a:avLst>
              <a:gd fmla="val 16667" name="adj"/>
            </a:avLst>
          </a:prstGeom>
          <a:solidFill>
            <a:schemeClr val="accent4"/>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rPr b="0" i="0" lang="en-US" sz="1800" u="none" cap="none" strike="noStrike">
                <a:solidFill>
                  <a:schemeClr val="lt1"/>
                </a:solidFill>
                <a:latin typeface="Times New Roman"/>
                <a:ea typeface="Times New Roman"/>
                <a:cs typeface="Times New Roman"/>
                <a:sym typeface="Times New Roman"/>
              </a:rPr>
              <a:t>Step 3 – Get Buy-In</a:t>
            </a:r>
            <a:endParaRPr b="0" i="0" sz="1800" u="none" cap="none" strike="noStrike">
              <a:solidFill>
                <a:schemeClr val="lt1"/>
              </a:solidFill>
              <a:latin typeface="Times New Roman"/>
              <a:ea typeface="Times New Roman"/>
              <a:cs typeface="Times New Roman"/>
              <a:sym typeface="Times New Roman"/>
            </a:endParaRPr>
          </a:p>
        </p:txBody>
      </p:sp>
      <p:sp>
        <p:nvSpPr>
          <p:cNvPr id="131" name="Google Shape;131;p16"/>
          <p:cNvSpPr/>
          <p:nvPr/>
        </p:nvSpPr>
        <p:spPr>
          <a:xfrm>
            <a:off x="4285725" y="4601295"/>
            <a:ext cx="3620550" cy="434466"/>
          </a:xfrm>
          <a:prstGeom prst="rect">
            <a:avLst/>
          </a:prstGeom>
          <a:noFill/>
          <a:ln>
            <a:noFill/>
          </a:ln>
        </p:spPr>
        <p:txBody>
          <a:bodyPr anchorCtr="0" anchor="t" bIns="45700" lIns="91425" spcFirstLastPara="1" rIns="91425" wrap="square" tIns="45700">
            <a:noAutofit/>
          </a:bodyPr>
          <a:lstStyle/>
          <a:p>
            <a:pPr indent="-114300" lvl="1" marL="114300" marR="0" rtl="0" algn="l">
              <a:lnSpc>
                <a:spcPct val="75000"/>
              </a:lnSpc>
              <a:spcBef>
                <a:spcPts val="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you have to display the existing problem before the senior management. As you understand, any change requires resources. It means you have to get approval for the action plan you are going to implement</a:t>
            </a:r>
            <a:endParaRPr b="0" i="0" sz="1800" u="none" cap="none" strike="noStrike">
              <a:solidFill>
                <a:schemeClr val="dk1"/>
              </a:solidFill>
              <a:latin typeface="Times New Roman"/>
              <a:ea typeface="Times New Roman"/>
              <a:cs typeface="Times New Roman"/>
              <a:sym typeface="Times New Roman"/>
            </a:endParaRPr>
          </a:p>
        </p:txBody>
      </p:sp>
      <p:sp>
        <p:nvSpPr>
          <p:cNvPr id="132" name="Google Shape;132;p16"/>
          <p:cNvSpPr/>
          <p:nvPr/>
        </p:nvSpPr>
        <p:spPr>
          <a:xfrm>
            <a:off x="4285725" y="5100930"/>
            <a:ext cx="3620550" cy="434466"/>
          </a:xfrm>
          <a:prstGeom prst="roundRect">
            <a:avLst>
              <a:gd fmla="val 16667" name="adj"/>
            </a:avLst>
          </a:prstGeom>
          <a:solidFill>
            <a:schemeClr val="accent5"/>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rPr b="0" i="0" lang="en-US" sz="1800" u="none" cap="none" strike="noStrike">
                <a:solidFill>
                  <a:schemeClr val="lt1"/>
                </a:solidFill>
                <a:latin typeface="Times New Roman"/>
                <a:ea typeface="Times New Roman"/>
                <a:cs typeface="Times New Roman"/>
                <a:sym typeface="Times New Roman"/>
              </a:rPr>
              <a:t>Step 4 – Implement</a:t>
            </a:r>
            <a:endParaRPr b="0" i="0" sz="1800" u="none" cap="none" strike="noStrike">
              <a:solidFill>
                <a:schemeClr val="lt1"/>
              </a:solidFill>
              <a:latin typeface="Times New Roman"/>
              <a:ea typeface="Times New Roman"/>
              <a:cs typeface="Times New Roman"/>
              <a:sym typeface="Times New Roman"/>
            </a:endParaRPr>
          </a:p>
        </p:txBody>
      </p:sp>
      <p:sp>
        <p:nvSpPr>
          <p:cNvPr id="133" name="Google Shape;133;p16"/>
          <p:cNvSpPr/>
          <p:nvPr/>
        </p:nvSpPr>
        <p:spPr>
          <a:xfrm>
            <a:off x="4285725" y="5600565"/>
            <a:ext cx="3620550" cy="434466"/>
          </a:xfrm>
          <a:prstGeom prst="roundRect">
            <a:avLst>
              <a:gd fmla="val 16667" name="adj"/>
            </a:avLst>
          </a:prstGeom>
          <a:solidFill>
            <a:schemeClr val="accent4"/>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rPr b="0" i="0" lang="en-US" sz="1800" u="none" cap="none" strike="noStrike">
                <a:solidFill>
                  <a:schemeClr val="lt1"/>
                </a:solidFill>
                <a:latin typeface="Times New Roman"/>
                <a:ea typeface="Times New Roman"/>
                <a:cs typeface="Times New Roman"/>
                <a:sym typeface="Times New Roman"/>
              </a:rPr>
              <a:t>Step 5 – Review and Refine</a:t>
            </a:r>
            <a:endParaRPr b="0" i="0" sz="18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2"/>
          <p:cNvSpPr txBox="1"/>
          <p:nvPr>
            <p:ph type="title"/>
          </p:nvPr>
        </p:nvSpPr>
        <p:spPr>
          <a:xfrm>
            <a:off x="1066800" y="642594"/>
            <a:ext cx="10058400" cy="137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Lean Six sigma</a:t>
            </a:r>
            <a:endParaRPr/>
          </a:p>
        </p:txBody>
      </p:sp>
      <p:pic>
        <p:nvPicPr>
          <p:cNvPr id="415" name="Google Shape;415;p52"/>
          <p:cNvPicPr preferRelativeResize="0"/>
          <p:nvPr/>
        </p:nvPicPr>
        <p:blipFill rotWithShape="1">
          <a:blip r:embed="rId3">
            <a:alphaModFix/>
          </a:blip>
          <a:srcRect b="32371" l="5031" r="33907" t="26095"/>
          <a:stretch/>
        </p:blipFill>
        <p:spPr>
          <a:xfrm>
            <a:off x="1641350" y="2014200"/>
            <a:ext cx="9585552" cy="36673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3"/>
          <p:cNvSpPr txBox="1"/>
          <p:nvPr>
            <p:ph type="title"/>
          </p:nvPr>
        </p:nvSpPr>
        <p:spPr>
          <a:xfrm>
            <a:off x="1066800" y="642594"/>
            <a:ext cx="10058400" cy="137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Let's</a:t>
            </a:r>
            <a:r>
              <a:rPr lang="en-US"/>
              <a:t> Consider </a:t>
            </a:r>
            <a:endParaRPr/>
          </a:p>
        </p:txBody>
      </p:sp>
      <p:sp>
        <p:nvSpPr>
          <p:cNvPr id="421" name="Google Shape;421;p53"/>
          <p:cNvSpPr txBox="1"/>
          <p:nvPr>
            <p:ph idx="1" type="body"/>
          </p:nvPr>
        </p:nvSpPr>
        <p:spPr>
          <a:xfrm>
            <a:off x="1140150" y="1785270"/>
            <a:ext cx="10058400" cy="3931800"/>
          </a:xfrm>
          <a:prstGeom prst="rect">
            <a:avLst/>
          </a:prstGeom>
        </p:spPr>
        <p:txBody>
          <a:bodyPr anchorCtr="0" anchor="t" bIns="45700" lIns="91425" spcFirstLastPara="1" rIns="91425" wrap="square" tIns="45700">
            <a:normAutofit/>
          </a:bodyPr>
          <a:lstStyle/>
          <a:p>
            <a:pPr indent="0" lvl="0" marL="0" rtl="0" algn="l">
              <a:spcBef>
                <a:spcPts val="900"/>
              </a:spcBef>
              <a:spcAft>
                <a:spcPts val="0"/>
              </a:spcAft>
              <a:buNone/>
            </a:pPr>
            <a:r>
              <a:rPr lang="en-US"/>
              <a:t>you are the manager of </a:t>
            </a:r>
            <a:r>
              <a:rPr lang="en-US"/>
              <a:t>supermarket</a:t>
            </a:r>
            <a:r>
              <a:rPr lang="en-US"/>
              <a:t> </a:t>
            </a:r>
            <a:endParaRPr/>
          </a:p>
          <a:p>
            <a:pPr indent="0" lvl="0" marL="0" rtl="0" algn="l">
              <a:spcBef>
                <a:spcPts val="900"/>
              </a:spcBef>
              <a:spcAft>
                <a:spcPts val="0"/>
              </a:spcAft>
              <a:buNone/>
            </a:pPr>
            <a:r>
              <a:rPr lang="en-US"/>
              <a:t>there are two thing thats needs your </a:t>
            </a:r>
            <a:r>
              <a:rPr lang="en-US"/>
              <a:t>attention</a:t>
            </a:r>
            <a:r>
              <a:rPr lang="en-US"/>
              <a:t> </a:t>
            </a:r>
            <a:r>
              <a:rPr lang="en-US"/>
              <a:t>immediately</a:t>
            </a:r>
            <a:endParaRPr/>
          </a:p>
          <a:p>
            <a:pPr indent="-342900" lvl="0" marL="457200" rtl="0" algn="l">
              <a:spcBef>
                <a:spcPts val="900"/>
              </a:spcBef>
              <a:spcAft>
                <a:spcPts val="0"/>
              </a:spcAft>
              <a:buSzPts val="1800"/>
              <a:buAutoNum type="arabicPeriod"/>
            </a:pPr>
            <a:r>
              <a:rPr lang="en-US"/>
              <a:t>wast of every shop</a:t>
            </a:r>
            <a:endParaRPr/>
          </a:p>
          <a:p>
            <a:pPr indent="-342900" lvl="0" marL="457200" rtl="0" algn="l">
              <a:spcBef>
                <a:spcPts val="0"/>
              </a:spcBef>
              <a:spcAft>
                <a:spcPts val="0"/>
              </a:spcAft>
              <a:buSzPts val="1800"/>
              <a:buAutoNum type="arabicPeriod"/>
            </a:pPr>
            <a:r>
              <a:rPr lang="en-US"/>
              <a:t>supply chain issues of milk every day morning(resultant delayed delivery and customer dissatisfaction)</a:t>
            </a:r>
            <a:endParaRPr/>
          </a:p>
          <a:p>
            <a:pPr indent="0" lvl="0" marL="0" rtl="0" algn="l">
              <a:spcBef>
                <a:spcPts val="900"/>
              </a:spcBef>
              <a:spcAft>
                <a:spcPts val="0"/>
              </a:spcAft>
              <a:buNone/>
            </a:pPr>
            <a:r>
              <a:t/>
            </a:r>
            <a:endParaRPr/>
          </a:p>
        </p:txBody>
      </p:sp>
      <p:pic>
        <p:nvPicPr>
          <p:cNvPr id="422" name="Google Shape;422;p53"/>
          <p:cNvPicPr preferRelativeResize="0"/>
          <p:nvPr/>
        </p:nvPicPr>
        <p:blipFill>
          <a:blip r:embed="rId3">
            <a:alphaModFix/>
          </a:blip>
          <a:stretch>
            <a:fillRect/>
          </a:stretch>
        </p:blipFill>
        <p:spPr>
          <a:xfrm>
            <a:off x="2414700" y="3574475"/>
            <a:ext cx="8597250" cy="31404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4"/>
          <p:cNvSpPr txBox="1"/>
          <p:nvPr>
            <p:ph type="title"/>
          </p:nvPr>
        </p:nvSpPr>
        <p:spPr>
          <a:xfrm>
            <a:off x="1066800" y="642594"/>
            <a:ext cx="10058400" cy="137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Lean Six sigma</a:t>
            </a:r>
            <a:endParaRPr/>
          </a:p>
        </p:txBody>
      </p:sp>
      <p:sp>
        <p:nvSpPr>
          <p:cNvPr id="428" name="Google Shape;428;p54"/>
          <p:cNvSpPr txBox="1"/>
          <p:nvPr>
            <p:ph idx="1" type="body"/>
          </p:nvPr>
        </p:nvSpPr>
        <p:spPr>
          <a:xfrm>
            <a:off x="846750" y="1645945"/>
            <a:ext cx="10058400" cy="3931800"/>
          </a:xfrm>
          <a:prstGeom prst="rect">
            <a:avLst/>
          </a:prstGeom>
        </p:spPr>
        <p:txBody>
          <a:bodyPr anchorCtr="0" anchor="t" bIns="45700" lIns="91425" spcFirstLastPara="1" rIns="91425" wrap="square" tIns="45700">
            <a:normAutofit/>
          </a:bodyPr>
          <a:lstStyle/>
          <a:p>
            <a:pPr indent="0" lvl="0" marL="0" rtl="0" algn="l">
              <a:spcBef>
                <a:spcPts val="900"/>
              </a:spcBef>
              <a:spcAft>
                <a:spcPts val="0"/>
              </a:spcAft>
              <a:buNone/>
            </a:pPr>
            <a:r>
              <a:rPr lang="en-US"/>
              <a:t>1st problem </a:t>
            </a:r>
            <a:endParaRPr/>
          </a:p>
          <a:p>
            <a:pPr indent="0" lvl="0" marL="0" rtl="0" algn="l">
              <a:spcBef>
                <a:spcPts val="900"/>
              </a:spcBef>
              <a:spcAft>
                <a:spcPts val="0"/>
              </a:spcAft>
              <a:buNone/>
            </a:pPr>
            <a:r>
              <a:t/>
            </a:r>
            <a:endParaRPr/>
          </a:p>
        </p:txBody>
      </p:sp>
      <p:pic>
        <p:nvPicPr>
          <p:cNvPr id="429" name="Google Shape;429;p54"/>
          <p:cNvPicPr preferRelativeResize="0"/>
          <p:nvPr/>
        </p:nvPicPr>
        <p:blipFill>
          <a:blip r:embed="rId3">
            <a:alphaModFix/>
          </a:blip>
          <a:stretch>
            <a:fillRect/>
          </a:stretch>
        </p:blipFill>
        <p:spPr>
          <a:xfrm>
            <a:off x="6986825" y="1645950"/>
            <a:ext cx="4819650" cy="4152900"/>
          </a:xfrm>
          <a:prstGeom prst="rect">
            <a:avLst/>
          </a:prstGeom>
          <a:noFill/>
          <a:ln>
            <a:noFill/>
          </a:ln>
        </p:spPr>
      </p:pic>
      <p:pic>
        <p:nvPicPr>
          <p:cNvPr id="430" name="Google Shape;430;p54"/>
          <p:cNvPicPr preferRelativeResize="0"/>
          <p:nvPr/>
        </p:nvPicPr>
        <p:blipFill>
          <a:blip r:embed="rId4">
            <a:alphaModFix/>
          </a:blip>
          <a:stretch>
            <a:fillRect/>
          </a:stretch>
        </p:blipFill>
        <p:spPr>
          <a:xfrm>
            <a:off x="627000" y="2112001"/>
            <a:ext cx="5976725" cy="4357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5"/>
          <p:cNvSpPr txBox="1"/>
          <p:nvPr>
            <p:ph type="title"/>
          </p:nvPr>
        </p:nvSpPr>
        <p:spPr>
          <a:xfrm>
            <a:off x="1005675" y="275844"/>
            <a:ext cx="10058400" cy="137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Lean Six sigma</a:t>
            </a:r>
            <a:endParaRPr/>
          </a:p>
        </p:txBody>
      </p:sp>
      <p:sp>
        <p:nvSpPr>
          <p:cNvPr id="436" name="Google Shape;436;p55"/>
          <p:cNvSpPr txBox="1"/>
          <p:nvPr>
            <p:ph idx="1" type="body"/>
          </p:nvPr>
        </p:nvSpPr>
        <p:spPr>
          <a:xfrm>
            <a:off x="1005675" y="1284070"/>
            <a:ext cx="10058400" cy="3931800"/>
          </a:xfrm>
          <a:prstGeom prst="rect">
            <a:avLst/>
          </a:prstGeom>
        </p:spPr>
        <p:txBody>
          <a:bodyPr anchorCtr="0" anchor="t" bIns="45700" lIns="91425" spcFirstLastPara="1" rIns="91425" wrap="square" tIns="45700">
            <a:normAutofit/>
          </a:bodyPr>
          <a:lstStyle/>
          <a:p>
            <a:pPr indent="0" lvl="0" marL="0" rtl="0" algn="l">
              <a:spcBef>
                <a:spcPts val="900"/>
              </a:spcBef>
              <a:spcAft>
                <a:spcPts val="0"/>
              </a:spcAft>
              <a:buNone/>
            </a:pPr>
            <a:r>
              <a:rPr lang="en-US"/>
              <a:t>Now the </a:t>
            </a:r>
            <a:r>
              <a:rPr lang="en-US"/>
              <a:t>second</a:t>
            </a:r>
            <a:r>
              <a:rPr lang="en-US"/>
              <a:t> problem how you can improve  the </a:t>
            </a:r>
            <a:r>
              <a:rPr lang="en-US"/>
              <a:t>supply</a:t>
            </a:r>
            <a:r>
              <a:rPr lang="en-US"/>
              <a:t> </a:t>
            </a:r>
            <a:r>
              <a:rPr lang="en-US"/>
              <a:t>efficiency</a:t>
            </a:r>
            <a:r>
              <a:rPr lang="en-US"/>
              <a:t> of super store</a:t>
            </a:r>
            <a:endParaRPr/>
          </a:p>
        </p:txBody>
      </p:sp>
      <p:pic>
        <p:nvPicPr>
          <p:cNvPr id="437" name="Google Shape;437;p55"/>
          <p:cNvPicPr preferRelativeResize="0"/>
          <p:nvPr/>
        </p:nvPicPr>
        <p:blipFill>
          <a:blip r:embed="rId3">
            <a:alphaModFix/>
          </a:blip>
          <a:stretch>
            <a:fillRect/>
          </a:stretch>
        </p:blipFill>
        <p:spPr>
          <a:xfrm>
            <a:off x="1060375" y="1647450"/>
            <a:ext cx="5518900" cy="3342425"/>
          </a:xfrm>
          <a:prstGeom prst="rect">
            <a:avLst/>
          </a:prstGeom>
          <a:noFill/>
          <a:ln>
            <a:noFill/>
          </a:ln>
        </p:spPr>
      </p:pic>
      <p:pic>
        <p:nvPicPr>
          <p:cNvPr id="438" name="Google Shape;438;p55"/>
          <p:cNvPicPr preferRelativeResize="0"/>
          <p:nvPr/>
        </p:nvPicPr>
        <p:blipFill>
          <a:blip r:embed="rId4">
            <a:alphaModFix/>
          </a:blip>
          <a:stretch>
            <a:fillRect/>
          </a:stretch>
        </p:blipFill>
        <p:spPr>
          <a:xfrm>
            <a:off x="6123800" y="3012125"/>
            <a:ext cx="5651901" cy="34709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6"/>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62626"/>
              </a:buClr>
              <a:buSzPts val="3600"/>
              <a:buFont typeface="Century Gothic"/>
              <a:buNone/>
            </a:pPr>
            <a:r>
              <a:rPr lang="en-US" sz="3600"/>
              <a:t>What Are the Lean Six Sigma Techniques?</a:t>
            </a:r>
            <a:br>
              <a:rPr lang="en-US" sz="3600"/>
            </a:br>
            <a:endParaRPr sz="3600"/>
          </a:p>
        </p:txBody>
      </p:sp>
      <p:sp>
        <p:nvSpPr>
          <p:cNvPr id="444" name="Google Shape;444;p56"/>
          <p:cNvSpPr txBox="1"/>
          <p:nvPr>
            <p:ph idx="1" type="body"/>
          </p:nvPr>
        </p:nvSpPr>
        <p:spPr>
          <a:xfrm>
            <a:off x="1066800" y="2103120"/>
            <a:ext cx="10058400" cy="393192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800"/>
              <a:buFont typeface="Century Gothic"/>
              <a:buAutoNum type="arabicPeriod"/>
            </a:pPr>
            <a:r>
              <a:rPr lang="en-US"/>
              <a:t>Kanban approach </a:t>
            </a:r>
            <a:endParaRPr/>
          </a:p>
          <a:p>
            <a:pPr indent="-342900" lvl="0" marL="342900" rtl="0" algn="l">
              <a:lnSpc>
                <a:spcPct val="100000"/>
              </a:lnSpc>
              <a:spcBef>
                <a:spcPts val="900"/>
              </a:spcBef>
              <a:spcAft>
                <a:spcPts val="0"/>
              </a:spcAft>
              <a:buSzPts val="1800"/>
              <a:buFont typeface="Century Gothic"/>
              <a:buAutoNum type="arabicPeriod"/>
            </a:pPr>
            <a:r>
              <a:rPr lang="en-US"/>
              <a:t>Kaizen </a:t>
            </a:r>
            <a:endParaRPr/>
          </a:p>
          <a:p>
            <a:pPr indent="-342900" lvl="0" marL="342900" rtl="0" algn="l">
              <a:lnSpc>
                <a:spcPct val="100000"/>
              </a:lnSpc>
              <a:spcBef>
                <a:spcPts val="900"/>
              </a:spcBef>
              <a:spcAft>
                <a:spcPts val="0"/>
              </a:spcAft>
              <a:buSzPts val="1800"/>
              <a:buFont typeface="Century Gothic"/>
              <a:buAutoNum type="arabicPeriod"/>
            </a:pPr>
            <a:r>
              <a:rPr lang="en-US"/>
              <a:t>Value stream mapping </a:t>
            </a:r>
            <a:endParaRPr/>
          </a:p>
          <a:p>
            <a:pPr indent="-342900" lvl="0" marL="342900" rtl="0" algn="l">
              <a:lnSpc>
                <a:spcPct val="100000"/>
              </a:lnSpc>
              <a:spcBef>
                <a:spcPts val="900"/>
              </a:spcBef>
              <a:spcAft>
                <a:spcPts val="0"/>
              </a:spcAft>
              <a:buSzPts val="1800"/>
              <a:buFont typeface="Century Gothic"/>
              <a:buAutoNum type="arabicPeriod"/>
            </a:pPr>
            <a:r>
              <a:rPr lang="en-US"/>
              <a:t>5S model</a:t>
            </a:r>
            <a:endParaRPr/>
          </a:p>
          <a:p>
            <a:pPr indent="-68579" lvl="0" marL="182880" rtl="0" algn="l">
              <a:lnSpc>
                <a:spcPct val="100000"/>
              </a:lnSpc>
              <a:spcBef>
                <a:spcPts val="900"/>
              </a:spcBef>
              <a:spcAft>
                <a:spcPts val="0"/>
              </a:spcAft>
              <a:buSzPts val="1800"/>
              <a:buNone/>
            </a:pPr>
            <a:r>
              <a:t/>
            </a:r>
            <a:endParaRPr/>
          </a:p>
        </p:txBody>
      </p:sp>
      <p:pic>
        <p:nvPicPr>
          <p:cNvPr descr="Kanban board elements" id="445" name="Google Shape;445;p56"/>
          <p:cNvPicPr preferRelativeResize="0"/>
          <p:nvPr/>
        </p:nvPicPr>
        <p:blipFill rotWithShape="1">
          <a:blip r:embed="rId3">
            <a:alphaModFix/>
          </a:blip>
          <a:srcRect b="0" l="0" r="0" t="0"/>
          <a:stretch/>
        </p:blipFill>
        <p:spPr>
          <a:xfrm>
            <a:off x="4618595" y="1584136"/>
            <a:ext cx="6696075" cy="4124326"/>
          </a:xfrm>
          <a:prstGeom prst="rect">
            <a:avLst/>
          </a:prstGeom>
          <a:noFill/>
          <a:ln>
            <a:noFill/>
          </a:ln>
        </p:spPr>
      </p:pic>
      <p:sp>
        <p:nvSpPr>
          <p:cNvPr id="446" name="Google Shape;446;p56"/>
          <p:cNvSpPr/>
          <p:nvPr/>
        </p:nvSpPr>
        <p:spPr>
          <a:xfrm>
            <a:off x="2314831" y="4069080"/>
            <a:ext cx="4629665" cy="2628282"/>
          </a:xfrm>
          <a:prstGeom prst="roundRect">
            <a:avLst>
              <a:gd fmla="val 16667" name="adj"/>
            </a:avLst>
          </a:prstGeom>
          <a:gradFill>
            <a:gsLst>
              <a:gs pos="0">
                <a:srgbClr val="25CED7"/>
              </a:gs>
              <a:gs pos="50000">
                <a:srgbClr val="21D0D9"/>
              </a:gs>
              <a:gs pos="100000">
                <a:srgbClr val="20CFD9"/>
              </a:gs>
            </a:gsLst>
            <a:lin ang="5400000" scaled="0"/>
          </a:gradFill>
          <a:ln cap="flat" cmpd="sng" w="9525">
            <a:solidFill>
              <a:schemeClr val="accent3"/>
            </a:solidFill>
            <a:prstDash val="solid"/>
            <a:round/>
            <a:headEnd len="sm" w="sm" type="none"/>
            <a:tailEnd len="sm" w="sm" type="none"/>
          </a:ln>
          <a:effectLst>
            <a:outerShdw blurRad="38100" rotWithShape="0" algn="ctr" dir="5400000" dist="12700">
              <a:srgbClr val="000000">
                <a:alpha val="62745"/>
              </a:srgbClr>
            </a:outerShdw>
          </a:effectLst>
        </p:spPr>
        <p:txBody>
          <a:bodyPr anchorCtr="0" anchor="ctr" bIns="45700" lIns="91425" spcFirstLastPara="1" rIns="91425" wrap="square" tIns="45700">
            <a:noAutofit/>
          </a:bodyPr>
          <a:lstStyle/>
          <a:p>
            <a:pPr indent="-342900" lvl="0" marL="342900" marR="0" rtl="0" algn="l">
              <a:spcBef>
                <a:spcPts val="0"/>
              </a:spcBef>
              <a:spcAft>
                <a:spcPts val="0"/>
              </a:spcAft>
              <a:buClr>
                <a:schemeClr val="dk1"/>
              </a:buClr>
              <a:buSzPts val="1800"/>
              <a:buFont typeface="Century Gothic"/>
              <a:buAutoNum type="arabicPeriod"/>
            </a:pPr>
            <a:r>
              <a:rPr lang="en-US" sz="1800">
                <a:solidFill>
                  <a:schemeClr val="dk1"/>
                </a:solidFill>
                <a:latin typeface="Times New Roman"/>
                <a:ea typeface="Times New Roman"/>
                <a:cs typeface="Times New Roman"/>
                <a:sym typeface="Times New Roman"/>
              </a:rPr>
              <a:t>Everyone Speaks the Same Language</a:t>
            </a:r>
            <a:endParaRPr/>
          </a:p>
          <a:p>
            <a:pPr indent="-342900" lvl="0" marL="342900" marR="0" rtl="0" algn="l">
              <a:spcBef>
                <a:spcPts val="0"/>
              </a:spcBef>
              <a:spcAft>
                <a:spcPts val="0"/>
              </a:spcAft>
              <a:buClr>
                <a:schemeClr val="dk1"/>
              </a:buClr>
              <a:buSzPts val="1800"/>
              <a:buFont typeface="Century Gothic"/>
              <a:buAutoNum type="arabicPeriod"/>
            </a:pPr>
            <a:r>
              <a:rPr lang="en-US" sz="1800">
                <a:solidFill>
                  <a:schemeClr val="dk1"/>
                </a:solidFill>
                <a:latin typeface="Times New Roman"/>
                <a:ea typeface="Times New Roman"/>
                <a:cs typeface="Times New Roman"/>
                <a:sym typeface="Times New Roman"/>
              </a:rPr>
              <a:t>Creates a Growth Mindset</a:t>
            </a:r>
            <a:endParaRPr/>
          </a:p>
          <a:p>
            <a:pPr indent="-342900" lvl="0" marL="342900" marR="0" rtl="0" algn="l">
              <a:spcBef>
                <a:spcPts val="0"/>
              </a:spcBef>
              <a:spcAft>
                <a:spcPts val="0"/>
              </a:spcAft>
              <a:buClr>
                <a:schemeClr val="dk1"/>
              </a:buClr>
              <a:buSzPts val="1800"/>
              <a:buFont typeface="Century Gothic"/>
              <a:buAutoNum type="arabicPeriod"/>
            </a:pPr>
            <a:r>
              <a:rPr lang="en-US" sz="1800">
                <a:solidFill>
                  <a:schemeClr val="dk1"/>
                </a:solidFill>
                <a:latin typeface="Times New Roman"/>
                <a:ea typeface="Times New Roman"/>
                <a:cs typeface="Times New Roman"/>
                <a:sym typeface="Times New Roman"/>
              </a:rPr>
              <a:t>Increases Motivation</a:t>
            </a:r>
            <a:endParaRPr/>
          </a:p>
          <a:p>
            <a:pPr indent="-342900" lvl="0" marL="342900" marR="0" rtl="0" algn="l">
              <a:spcBef>
                <a:spcPts val="0"/>
              </a:spcBef>
              <a:spcAft>
                <a:spcPts val="0"/>
              </a:spcAft>
              <a:buClr>
                <a:schemeClr val="dk1"/>
              </a:buClr>
              <a:buSzPts val="1800"/>
              <a:buFont typeface="Century Gothic"/>
              <a:buAutoNum type="arabicPeriod"/>
            </a:pPr>
            <a:r>
              <a:rPr lang="en-US" sz="1800">
                <a:solidFill>
                  <a:schemeClr val="dk1"/>
                </a:solidFill>
                <a:latin typeface="Times New Roman"/>
                <a:ea typeface="Times New Roman"/>
                <a:cs typeface="Times New Roman"/>
                <a:sym typeface="Times New Roman"/>
              </a:rPr>
              <a:t>Better Acceptance of New Ideas</a:t>
            </a:r>
            <a:endParaRPr/>
          </a:p>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0"/>
                                        <p:tgtEl>
                                          <p:spTgt spid="445"/>
                                        </p:tgtEl>
                                      </p:cBhvr>
                                    </p:animEffect>
                                    <p:set>
                                      <p:cBhvr>
                                        <p:cTn dur="1" fill="hold">
                                          <p:stCondLst>
                                            <p:cond delay="2000"/>
                                          </p:stCondLst>
                                        </p:cTn>
                                        <p:tgtEl>
                                          <p:spTgt spid="4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46"/>
                                        </p:tgtEl>
                                        <p:attrNameLst>
                                          <p:attrName>style.visibility</p:attrName>
                                        </p:attrNameLst>
                                      </p:cBhvr>
                                      <p:to>
                                        <p:strVal val="visible"/>
                                      </p:to>
                                    </p:set>
                                    <p:anim calcmode="lin" valueType="num">
                                      <p:cBhvr additive="base">
                                        <p:cTn dur="500"/>
                                        <p:tgtEl>
                                          <p:spTgt spid="446"/>
                                        </p:tgtEl>
                                        <p:attrNameLst>
                                          <p:attrName>ppt_w</p:attrName>
                                        </p:attrNameLst>
                                      </p:cBhvr>
                                      <p:tavLst>
                                        <p:tav fmla="" tm="0">
                                          <p:val>
                                            <p:strVal val="0"/>
                                          </p:val>
                                        </p:tav>
                                        <p:tav fmla="" tm="100000">
                                          <p:val>
                                            <p:strVal val="#ppt_w"/>
                                          </p:val>
                                        </p:tav>
                                      </p:tavLst>
                                    </p:anim>
                                    <p:anim calcmode="lin" valueType="num">
                                      <p:cBhvr additive="base">
                                        <p:cTn dur="500"/>
                                        <p:tgtEl>
                                          <p:spTgt spid="44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7"/>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rPr lang="en-US"/>
              <a:t>5s of lean</a:t>
            </a:r>
            <a:endParaRPr/>
          </a:p>
        </p:txBody>
      </p:sp>
      <p:sp>
        <p:nvSpPr>
          <p:cNvPr id="452" name="Google Shape;452;p57"/>
          <p:cNvSpPr txBox="1"/>
          <p:nvPr>
            <p:ph idx="1" type="body"/>
          </p:nvPr>
        </p:nvSpPr>
        <p:spPr>
          <a:xfrm>
            <a:off x="1066800" y="2103120"/>
            <a:ext cx="10058400" cy="1216729"/>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800"/>
              <a:buChar char="◦"/>
            </a:pPr>
            <a:r>
              <a:rPr lang="en-US"/>
              <a:t>One of the most popular Lean tool. 5S is a system for organizing spaces so work can be performed efficiently, effectively, and safely. This system focuses on putting everything where it belongs and keeping the workplace clean, which makes it easier for people to do their jobs without wasting time or risking injury.</a:t>
            </a:r>
            <a:endParaRPr/>
          </a:p>
        </p:txBody>
      </p:sp>
      <p:pic>
        <p:nvPicPr>
          <p:cNvPr descr="5s-inforgraphic" id="453" name="Google Shape;453;p57"/>
          <p:cNvPicPr preferRelativeResize="0"/>
          <p:nvPr/>
        </p:nvPicPr>
        <p:blipFill rotWithShape="1">
          <a:blip r:embed="rId3">
            <a:alphaModFix/>
          </a:blip>
          <a:srcRect b="0" l="0" r="0" t="0"/>
          <a:stretch/>
        </p:blipFill>
        <p:spPr>
          <a:xfrm>
            <a:off x="3970637" y="3408775"/>
            <a:ext cx="3890857" cy="259390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8"/>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rPr lang="en-US"/>
              <a:t>TQM</a:t>
            </a:r>
            <a:endParaRPr/>
          </a:p>
        </p:txBody>
      </p:sp>
      <p:sp>
        <p:nvSpPr>
          <p:cNvPr id="459" name="Google Shape;459;p58"/>
          <p:cNvSpPr txBox="1"/>
          <p:nvPr>
            <p:ph idx="1" type="body"/>
          </p:nvPr>
        </p:nvSpPr>
        <p:spPr>
          <a:xfrm>
            <a:off x="1066800" y="2103120"/>
            <a:ext cx="10058400" cy="3931920"/>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800"/>
              <a:buChar char="◦"/>
            </a:pPr>
            <a:r>
              <a:rPr lang="en-US"/>
              <a:t>Total Quality Management  (TQM) is a methodology that originated in the 1950s, but only becoming popular in the early 1980s.</a:t>
            </a:r>
            <a:endParaRPr/>
          </a:p>
          <a:p>
            <a:pPr indent="-182880" lvl="0" marL="182880" rtl="0" algn="l">
              <a:lnSpc>
                <a:spcPct val="100000"/>
              </a:lnSpc>
              <a:spcBef>
                <a:spcPts val="900"/>
              </a:spcBef>
              <a:spcAft>
                <a:spcPts val="0"/>
              </a:spcAft>
              <a:buSzPts val="1800"/>
              <a:buChar char="◦"/>
            </a:pPr>
            <a:r>
              <a:rPr lang="en-US"/>
              <a:t>As with the Lean methodology, it’s main priority is delivering value to the end-customer. The difference is, however, that TQM focuses on the organization as a whole, rather than individual processes. The key idea here is that every department (anything from engineering to marketing) within the company should be optimized with customer values in mind.</a:t>
            </a:r>
            <a:endParaRPr/>
          </a:p>
          <a:p>
            <a:pPr indent="-182880" lvl="0" marL="182880" rtl="0" algn="l">
              <a:lnSpc>
                <a:spcPct val="100000"/>
              </a:lnSpc>
              <a:spcBef>
                <a:spcPts val="900"/>
              </a:spcBef>
              <a:spcAft>
                <a:spcPts val="0"/>
              </a:spcAft>
              <a:buSzPts val="1800"/>
              <a:buChar char="◦"/>
            </a:pPr>
            <a:r>
              <a:rPr lang="en-US"/>
              <a:t>What really makes TQM shine, however, is that it involves the alignment of an entire organization. It’s not just the responsibility of the senior management to carry out change – rather, it’s a company-wide initiative, all the way down to the lowest level employees.</a:t>
            </a:r>
            <a:endParaRPr/>
          </a:p>
          <a:p>
            <a:pPr indent="-68579" lvl="0" marL="182880" rtl="0" algn="l">
              <a:lnSpc>
                <a:spcPct val="100000"/>
              </a:lnSpc>
              <a:spcBef>
                <a:spcPts val="900"/>
              </a:spcBef>
              <a:spcAft>
                <a:spcPts val="0"/>
              </a:spcAft>
              <a:buSzPts val="18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9"/>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rPr lang="en-US"/>
              <a:t>Total Quality Management Tools</a:t>
            </a:r>
            <a:endParaRPr/>
          </a:p>
        </p:txBody>
      </p:sp>
      <p:sp>
        <p:nvSpPr>
          <p:cNvPr id="465" name="Google Shape;465;p59"/>
          <p:cNvSpPr txBox="1"/>
          <p:nvPr>
            <p:ph idx="1" type="body"/>
          </p:nvPr>
        </p:nvSpPr>
        <p:spPr>
          <a:xfrm>
            <a:off x="1066800" y="2103120"/>
            <a:ext cx="10058400" cy="3931920"/>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800"/>
              <a:buChar char="◦"/>
            </a:pPr>
            <a:r>
              <a:rPr lang="en-US"/>
              <a:t>Total quality management relies on what is known as the Seven Quality Tools, a set of charting and graphing techniques to help identify quality issues. The tools used in TQM are:</a:t>
            </a:r>
            <a:endParaRPr/>
          </a:p>
          <a:p>
            <a:pPr indent="-182879" lvl="2" marL="731520" rtl="0" algn="l">
              <a:lnSpc>
                <a:spcPct val="100000"/>
              </a:lnSpc>
              <a:spcBef>
                <a:spcPts val="500"/>
              </a:spcBef>
              <a:spcAft>
                <a:spcPts val="0"/>
              </a:spcAft>
              <a:buSzPts val="1400"/>
              <a:buChar char="◦"/>
            </a:pPr>
            <a:r>
              <a:rPr b="1" lang="en-US"/>
              <a:t>Fishbone Diagram / Ishikawa Chart:</a:t>
            </a:r>
            <a:r>
              <a:rPr lang="en-US"/>
              <a:t> Used to visualize cause and effect and identify the root cause.</a:t>
            </a:r>
            <a:endParaRPr/>
          </a:p>
          <a:p>
            <a:pPr indent="-182879" lvl="2" marL="731520" rtl="0" algn="l">
              <a:lnSpc>
                <a:spcPct val="100000"/>
              </a:lnSpc>
              <a:spcBef>
                <a:spcPts val="500"/>
              </a:spcBef>
              <a:spcAft>
                <a:spcPts val="0"/>
              </a:spcAft>
              <a:buSzPts val="1400"/>
              <a:buChar char="◦"/>
            </a:pPr>
            <a:r>
              <a:rPr b="1" lang="en-US"/>
              <a:t>Check Sheet Template:</a:t>
            </a:r>
            <a:r>
              <a:rPr lang="en-US"/>
              <a:t> Used to collect data in real time.</a:t>
            </a:r>
            <a:endParaRPr/>
          </a:p>
          <a:p>
            <a:pPr indent="-182879" lvl="2" marL="731520" rtl="0" algn="l">
              <a:lnSpc>
                <a:spcPct val="100000"/>
              </a:lnSpc>
              <a:spcBef>
                <a:spcPts val="500"/>
              </a:spcBef>
              <a:spcAft>
                <a:spcPts val="0"/>
              </a:spcAft>
              <a:buSzPts val="1400"/>
              <a:buChar char="◦"/>
            </a:pPr>
            <a:r>
              <a:rPr b="1" lang="en-US"/>
              <a:t>Control Chart:</a:t>
            </a:r>
            <a:r>
              <a:rPr lang="en-US"/>
              <a:t> Used to check if the process is in a state of control.</a:t>
            </a:r>
            <a:endParaRPr/>
          </a:p>
          <a:p>
            <a:pPr indent="-182879" lvl="2" marL="731520" rtl="0" algn="l">
              <a:lnSpc>
                <a:spcPct val="100000"/>
              </a:lnSpc>
              <a:spcBef>
                <a:spcPts val="500"/>
              </a:spcBef>
              <a:spcAft>
                <a:spcPts val="0"/>
              </a:spcAft>
              <a:buSzPts val="1400"/>
              <a:buChar char="◦"/>
            </a:pPr>
            <a:r>
              <a:rPr b="1" lang="en-US"/>
              <a:t>Histogram:</a:t>
            </a:r>
            <a:r>
              <a:rPr lang="en-US"/>
              <a:t> Used to estimate probability distribution based on values within a certain range.</a:t>
            </a:r>
            <a:endParaRPr/>
          </a:p>
          <a:p>
            <a:pPr indent="-182879" lvl="2" marL="731520" rtl="0" algn="l">
              <a:lnSpc>
                <a:spcPct val="100000"/>
              </a:lnSpc>
              <a:spcBef>
                <a:spcPts val="500"/>
              </a:spcBef>
              <a:spcAft>
                <a:spcPts val="0"/>
              </a:spcAft>
              <a:buSzPts val="1400"/>
              <a:buChar char="◦"/>
            </a:pPr>
            <a:r>
              <a:rPr b="1" lang="en-US"/>
              <a:t>Pareto Chart:</a:t>
            </a:r>
            <a:r>
              <a:rPr lang="en-US"/>
              <a:t> Used to evaluate the defects that are frequently occurring and assessing them by category.</a:t>
            </a:r>
            <a:endParaRPr/>
          </a:p>
          <a:p>
            <a:pPr indent="-182879" lvl="2" marL="731520" rtl="0" algn="l">
              <a:lnSpc>
                <a:spcPct val="100000"/>
              </a:lnSpc>
              <a:spcBef>
                <a:spcPts val="500"/>
              </a:spcBef>
              <a:spcAft>
                <a:spcPts val="0"/>
              </a:spcAft>
              <a:buSzPts val="1400"/>
              <a:buChar char="◦"/>
            </a:pPr>
            <a:r>
              <a:rPr b="1" lang="en-US"/>
              <a:t>Scatter Diagram:</a:t>
            </a:r>
            <a:r>
              <a:rPr lang="en-US"/>
              <a:t> Used to represent two values in a set of data.</a:t>
            </a:r>
            <a:endParaRPr/>
          </a:p>
          <a:p>
            <a:pPr indent="-182879" lvl="2" marL="731520" rtl="0" algn="l">
              <a:lnSpc>
                <a:spcPct val="100000"/>
              </a:lnSpc>
              <a:spcBef>
                <a:spcPts val="500"/>
              </a:spcBef>
              <a:spcAft>
                <a:spcPts val="0"/>
              </a:spcAft>
              <a:buSzPts val="1400"/>
              <a:buChar char="◦"/>
            </a:pPr>
            <a:r>
              <a:rPr b="1" lang="en-US"/>
              <a:t>Stratification Diagram:</a:t>
            </a:r>
            <a:r>
              <a:rPr lang="en-US"/>
              <a:t> Also called a flow diagram or a run diagram, stratification diagrams are used to sample a group.</a:t>
            </a:r>
            <a:endParaRPr/>
          </a:p>
          <a:p>
            <a:pPr indent="-68579" lvl="0" marL="182880" rtl="0" algn="l">
              <a:lnSpc>
                <a:spcPct val="100000"/>
              </a:lnSpc>
              <a:spcBef>
                <a:spcPts val="900"/>
              </a:spcBef>
              <a:spcAft>
                <a:spcPts val="0"/>
              </a:spcAft>
              <a:buSzPts val="18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0"/>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62626"/>
              </a:buClr>
              <a:buSzPct val="100000"/>
              <a:buFont typeface="Times New Roman"/>
              <a:buNone/>
            </a:pPr>
            <a:r>
              <a:rPr lang="en-US">
                <a:latin typeface="Times New Roman"/>
                <a:ea typeface="Times New Roman"/>
                <a:cs typeface="Times New Roman"/>
                <a:sym typeface="Times New Roman"/>
              </a:rPr>
              <a:t>Major roadblocks that can influence a company’s work processes negatively:</a:t>
            </a:r>
            <a:endParaRPr>
              <a:latin typeface="Times New Roman"/>
              <a:ea typeface="Times New Roman"/>
              <a:cs typeface="Times New Roman"/>
              <a:sym typeface="Times New Roman"/>
            </a:endParaRPr>
          </a:p>
        </p:txBody>
      </p:sp>
      <p:sp>
        <p:nvSpPr>
          <p:cNvPr id="471" name="Google Shape;471;p60"/>
          <p:cNvSpPr txBox="1"/>
          <p:nvPr>
            <p:ph idx="1" type="body"/>
          </p:nvPr>
        </p:nvSpPr>
        <p:spPr>
          <a:xfrm>
            <a:off x="1066800" y="2103120"/>
            <a:ext cx="10058400" cy="3931920"/>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800"/>
              <a:buChar char="◦"/>
            </a:pPr>
            <a:r>
              <a:rPr lang="en-US"/>
              <a:t>There are three types of waste in Lean:</a:t>
            </a:r>
            <a:endParaRPr/>
          </a:p>
          <a:p>
            <a:pPr indent="-182880" lvl="1" marL="457200" rtl="0" algn="l">
              <a:lnSpc>
                <a:spcPct val="100000"/>
              </a:lnSpc>
              <a:spcBef>
                <a:spcPts val="500"/>
              </a:spcBef>
              <a:spcAft>
                <a:spcPts val="0"/>
              </a:spcAft>
              <a:buSzPts val="1600"/>
              <a:buChar char="◦"/>
            </a:pPr>
            <a:r>
              <a:rPr lang="en-US"/>
              <a:t>Muda (wasteful activities)</a:t>
            </a:r>
            <a:endParaRPr/>
          </a:p>
          <a:p>
            <a:pPr indent="-182880" lvl="1" marL="457200" rtl="0" algn="l">
              <a:lnSpc>
                <a:spcPct val="100000"/>
              </a:lnSpc>
              <a:spcBef>
                <a:spcPts val="500"/>
              </a:spcBef>
              <a:spcAft>
                <a:spcPts val="0"/>
              </a:spcAft>
              <a:buSzPts val="1600"/>
              <a:buChar char="◦"/>
            </a:pPr>
            <a:r>
              <a:rPr lang="en-US"/>
              <a:t>Muri (overburden)</a:t>
            </a:r>
            <a:endParaRPr/>
          </a:p>
          <a:p>
            <a:pPr indent="-182880" lvl="1" marL="457200" rtl="0" algn="l">
              <a:lnSpc>
                <a:spcPct val="100000"/>
              </a:lnSpc>
              <a:spcBef>
                <a:spcPts val="500"/>
              </a:spcBef>
              <a:spcAft>
                <a:spcPts val="0"/>
              </a:spcAft>
              <a:buSzPts val="1600"/>
              <a:buChar char="◦"/>
            </a:pPr>
            <a:r>
              <a:rPr lang="en-US"/>
              <a:t>Mura (unevenness).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1"/>
          <p:cNvSpPr txBox="1"/>
          <p:nvPr>
            <p:ph type="title"/>
          </p:nvPr>
        </p:nvSpPr>
        <p:spPr>
          <a:xfrm>
            <a:off x="613719" y="535502"/>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rPr lang="en-US"/>
              <a:t>Assignment </a:t>
            </a:r>
            <a:endParaRPr/>
          </a:p>
        </p:txBody>
      </p:sp>
      <p:pic>
        <p:nvPicPr>
          <p:cNvPr descr="muda mura muri" id="477" name="Google Shape;477;p61"/>
          <p:cNvPicPr preferRelativeResize="0"/>
          <p:nvPr>
            <p:ph idx="1" type="body"/>
          </p:nvPr>
        </p:nvPicPr>
        <p:blipFill rotWithShape="1">
          <a:blip r:embed="rId3">
            <a:alphaModFix/>
          </a:blip>
          <a:srcRect b="0" l="0" r="0" t="0"/>
          <a:stretch/>
        </p:blipFill>
        <p:spPr>
          <a:xfrm>
            <a:off x="2071096" y="1732735"/>
            <a:ext cx="8148662" cy="39322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7"/>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2800"/>
              <a:buFont typeface="Century Gothic"/>
              <a:buNone/>
            </a:pPr>
            <a:r>
              <a:rPr lang="en-US" sz="2800" cap="none"/>
              <a:t>WHAT DOES BUSINESS PROCESS IMPROVEMENT LOOK LIKE FOR YOU?</a:t>
            </a:r>
            <a:endParaRPr/>
          </a:p>
        </p:txBody>
      </p:sp>
      <p:grpSp>
        <p:nvGrpSpPr>
          <p:cNvPr id="139" name="Google Shape;139;p17"/>
          <p:cNvGrpSpPr/>
          <p:nvPr/>
        </p:nvGrpSpPr>
        <p:grpSpPr>
          <a:xfrm>
            <a:off x="1072971" y="2813412"/>
            <a:ext cx="10046057" cy="2511335"/>
            <a:chOff x="6171" y="710292"/>
            <a:chExt cx="10046057" cy="2511335"/>
          </a:xfrm>
        </p:grpSpPr>
        <p:sp>
          <p:nvSpPr>
            <p:cNvPr id="140" name="Google Shape;140;p17"/>
            <p:cNvSpPr/>
            <p:nvPr/>
          </p:nvSpPr>
          <p:spPr>
            <a:xfrm>
              <a:off x="6171" y="710292"/>
              <a:ext cx="2188594" cy="1633739"/>
            </a:xfrm>
            <a:prstGeom prst="round2SameRect">
              <a:avLst>
                <a:gd fmla="val 8000" name="adj1"/>
                <a:gd fmla="val 0" name="adj2"/>
              </a:avLst>
            </a:prstGeom>
            <a:solidFill>
              <a:schemeClr val="lt1">
                <a:alpha val="89803"/>
              </a:schemeClr>
            </a:solidFill>
            <a:ln cap="flat" cmpd="sng" w="12700">
              <a:solidFill>
                <a:srgbClr val="19AC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txBox="1"/>
            <p:nvPr/>
          </p:nvSpPr>
          <p:spPr>
            <a:xfrm>
              <a:off x="44451" y="748572"/>
              <a:ext cx="2112034" cy="1595459"/>
            </a:xfrm>
            <a:prstGeom prst="rect">
              <a:avLst/>
            </a:prstGeom>
            <a:noFill/>
            <a:ln>
              <a:noFill/>
            </a:ln>
          </p:spPr>
          <p:txBody>
            <a:bodyPr anchorCtr="0" anchor="t" bIns="17775" lIns="17775" spcFirstLastPara="1" rIns="17775" wrap="square" tIns="53325">
              <a:noAutofit/>
            </a:bodyPr>
            <a:lstStyle/>
            <a:p>
              <a:pPr indent="-114300" lvl="1" marL="114300" marR="0" rtl="0" algn="l">
                <a:lnSpc>
                  <a:spcPct val="90000"/>
                </a:lnSpc>
                <a:spcBef>
                  <a:spcPts val="0"/>
                </a:spcBef>
                <a:spcAft>
                  <a:spcPts val="0"/>
                </a:spcAft>
                <a:buClr>
                  <a:schemeClr val="dk1"/>
                </a:buClr>
                <a:buSzPts val="1400"/>
                <a:buFont typeface="Century Gothic"/>
                <a:buChar char="•"/>
              </a:pPr>
              <a:r>
                <a:rPr b="0" i="0" lang="en-US" sz="1400" u="none" cap="none" strike="noStrike">
                  <a:solidFill>
                    <a:schemeClr val="dk1"/>
                  </a:solidFill>
                  <a:latin typeface="Century Gothic"/>
                  <a:ea typeface="Century Gothic"/>
                  <a:cs typeface="Century Gothic"/>
                  <a:sym typeface="Century Gothic"/>
                </a:rPr>
                <a:t>Reduce the time it takes to get a campaign out the door with automated communication</a:t>
              </a:r>
              <a:endParaRPr b="0" i="0" sz="1400" u="none" cap="none" strike="noStrike">
                <a:solidFill>
                  <a:schemeClr val="dk1"/>
                </a:solidFill>
                <a:latin typeface="Century Gothic"/>
                <a:ea typeface="Century Gothic"/>
                <a:cs typeface="Century Gothic"/>
                <a:sym typeface="Century Gothic"/>
              </a:endParaRPr>
            </a:p>
          </p:txBody>
        </p:sp>
        <p:sp>
          <p:nvSpPr>
            <p:cNvPr id="142" name="Google Shape;142;p17"/>
            <p:cNvSpPr/>
            <p:nvPr/>
          </p:nvSpPr>
          <p:spPr>
            <a:xfrm>
              <a:off x="6171" y="2344032"/>
              <a:ext cx="2188594" cy="702508"/>
            </a:xfrm>
            <a:prstGeom prst="rect">
              <a:avLst/>
            </a:prstGeom>
            <a:solidFill>
              <a:srgbClr val="19ACE4"/>
            </a:solidFill>
            <a:ln cap="flat" cmpd="sng" w="12700">
              <a:solidFill>
                <a:srgbClr val="19AC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txBox="1"/>
            <p:nvPr/>
          </p:nvSpPr>
          <p:spPr>
            <a:xfrm>
              <a:off x="6171" y="2344032"/>
              <a:ext cx="1541263" cy="702508"/>
            </a:xfrm>
            <a:prstGeom prst="rect">
              <a:avLst/>
            </a:prstGeom>
            <a:noFill/>
            <a:ln>
              <a:noFill/>
            </a:ln>
          </p:spPr>
          <p:txBody>
            <a:bodyPr anchorCtr="0" anchor="ctr" bIns="0" lIns="87625" spcFirstLastPara="1" rIns="29200" wrap="square" tIns="0">
              <a:noAutofit/>
            </a:bodyPr>
            <a:lstStyle/>
            <a:p>
              <a:pPr indent="0" lvl="0" marL="0" marR="0" rtl="0" algn="l">
                <a:lnSpc>
                  <a:spcPct val="90000"/>
                </a:lnSpc>
                <a:spcBef>
                  <a:spcPts val="0"/>
                </a:spcBef>
                <a:spcAft>
                  <a:spcPts val="0"/>
                </a:spcAft>
                <a:buNone/>
              </a:pPr>
              <a:r>
                <a:rPr b="0" i="0" lang="en-US" sz="2300" u="none" cap="none" strike="noStrike">
                  <a:solidFill>
                    <a:schemeClr val="lt1"/>
                  </a:solidFill>
                  <a:latin typeface="Century Gothic"/>
                  <a:ea typeface="Century Gothic"/>
                  <a:cs typeface="Century Gothic"/>
                  <a:sym typeface="Century Gothic"/>
                </a:rPr>
                <a:t>Marketing</a:t>
              </a:r>
              <a:endParaRPr b="0" i="0" sz="2300" u="none" cap="none" strike="noStrike">
                <a:solidFill>
                  <a:schemeClr val="lt1"/>
                </a:solidFill>
                <a:latin typeface="Century Gothic"/>
                <a:ea typeface="Century Gothic"/>
                <a:cs typeface="Century Gothic"/>
                <a:sym typeface="Century Gothic"/>
              </a:endParaRPr>
            </a:p>
          </p:txBody>
        </p:sp>
        <p:sp>
          <p:nvSpPr>
            <p:cNvPr id="144" name="Google Shape;144;p17"/>
            <p:cNvSpPr/>
            <p:nvPr/>
          </p:nvSpPr>
          <p:spPr>
            <a:xfrm>
              <a:off x="1609347" y="2455619"/>
              <a:ext cx="766008" cy="766008"/>
            </a:xfrm>
            <a:prstGeom prst="ellipse">
              <a:avLst/>
            </a:prstGeom>
            <a:solidFill>
              <a:srgbClr val="CBE2F5">
                <a:alpha val="89803"/>
              </a:srgbClr>
            </a:solidFill>
            <a:ln cap="flat" cmpd="sng" w="12700">
              <a:solidFill>
                <a:srgbClr val="CBE2F5">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a:off x="2565129" y="710292"/>
              <a:ext cx="2188594" cy="1633739"/>
            </a:xfrm>
            <a:prstGeom prst="round2SameRect">
              <a:avLst>
                <a:gd fmla="val 8000" name="adj1"/>
                <a:gd fmla="val 0" name="adj2"/>
              </a:avLst>
            </a:prstGeom>
            <a:solidFill>
              <a:schemeClr val="lt1">
                <a:alpha val="89803"/>
              </a:schemeClr>
            </a:solidFill>
            <a:ln cap="flat" cmpd="sng" w="12700">
              <a:solidFill>
                <a:srgbClr val="19AC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txBox="1"/>
            <p:nvPr/>
          </p:nvSpPr>
          <p:spPr>
            <a:xfrm>
              <a:off x="2603409" y="748572"/>
              <a:ext cx="2112034" cy="1595459"/>
            </a:xfrm>
            <a:prstGeom prst="rect">
              <a:avLst/>
            </a:prstGeom>
            <a:noFill/>
            <a:ln>
              <a:noFill/>
            </a:ln>
          </p:spPr>
          <p:txBody>
            <a:bodyPr anchorCtr="0" anchor="t" bIns="17775" lIns="17775" spcFirstLastPara="1" rIns="17775" wrap="square" tIns="53325">
              <a:noAutofit/>
            </a:bodyPr>
            <a:lstStyle/>
            <a:p>
              <a:pPr indent="-114300" lvl="1" marL="114300" marR="0" rtl="0" algn="l">
                <a:lnSpc>
                  <a:spcPct val="90000"/>
                </a:lnSpc>
                <a:spcBef>
                  <a:spcPts val="0"/>
                </a:spcBef>
                <a:spcAft>
                  <a:spcPts val="0"/>
                </a:spcAft>
                <a:buClr>
                  <a:schemeClr val="dk1"/>
                </a:buClr>
                <a:buSzPts val="1400"/>
                <a:buFont typeface="Century Gothic"/>
                <a:buChar char="•"/>
              </a:pPr>
              <a:r>
                <a:rPr b="0" i="0" lang="en-US" sz="1400" u="none" cap="none" strike="noStrike">
                  <a:solidFill>
                    <a:schemeClr val="dk1"/>
                  </a:solidFill>
                  <a:latin typeface="Century Gothic"/>
                  <a:ea typeface="Century Gothic"/>
                  <a:cs typeface="Century Gothic"/>
                  <a:sym typeface="Century Gothic"/>
                </a:rPr>
                <a:t>Integrate your onboarding process with your HRMS to reduce manual data transfers</a:t>
              </a:r>
              <a:endParaRPr b="0" i="0" sz="1400" u="none" cap="none" strike="noStrike">
                <a:solidFill>
                  <a:schemeClr val="dk1"/>
                </a:solidFill>
                <a:latin typeface="Century Gothic"/>
                <a:ea typeface="Century Gothic"/>
                <a:cs typeface="Century Gothic"/>
                <a:sym typeface="Century Gothic"/>
              </a:endParaRPr>
            </a:p>
          </p:txBody>
        </p:sp>
        <p:sp>
          <p:nvSpPr>
            <p:cNvPr id="147" name="Google Shape;147;p17"/>
            <p:cNvSpPr/>
            <p:nvPr/>
          </p:nvSpPr>
          <p:spPr>
            <a:xfrm>
              <a:off x="2565129" y="2344032"/>
              <a:ext cx="2188594" cy="702508"/>
            </a:xfrm>
            <a:prstGeom prst="rect">
              <a:avLst/>
            </a:prstGeom>
            <a:solidFill>
              <a:srgbClr val="19ACE4"/>
            </a:solidFill>
            <a:ln cap="flat" cmpd="sng" w="12700">
              <a:solidFill>
                <a:srgbClr val="19AC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txBox="1"/>
            <p:nvPr/>
          </p:nvSpPr>
          <p:spPr>
            <a:xfrm>
              <a:off x="2565129" y="2344032"/>
              <a:ext cx="1541263" cy="702508"/>
            </a:xfrm>
            <a:prstGeom prst="rect">
              <a:avLst/>
            </a:prstGeom>
            <a:noFill/>
            <a:ln>
              <a:noFill/>
            </a:ln>
          </p:spPr>
          <p:txBody>
            <a:bodyPr anchorCtr="0" anchor="ctr" bIns="0" lIns="87625" spcFirstLastPara="1" rIns="29200" wrap="square" tIns="0">
              <a:noAutofit/>
            </a:bodyPr>
            <a:lstStyle/>
            <a:p>
              <a:pPr indent="0" lvl="0" marL="0" marR="0" rtl="0" algn="l">
                <a:lnSpc>
                  <a:spcPct val="90000"/>
                </a:lnSpc>
                <a:spcBef>
                  <a:spcPts val="0"/>
                </a:spcBef>
                <a:spcAft>
                  <a:spcPts val="0"/>
                </a:spcAft>
                <a:buNone/>
              </a:pPr>
              <a:r>
                <a:rPr b="0" i="0" lang="en-US" sz="2300" u="none" cap="none" strike="noStrike">
                  <a:solidFill>
                    <a:schemeClr val="lt1"/>
                  </a:solidFill>
                  <a:latin typeface="Century Gothic"/>
                  <a:ea typeface="Century Gothic"/>
                  <a:cs typeface="Century Gothic"/>
                  <a:sym typeface="Century Gothic"/>
                </a:rPr>
                <a:t>HR</a:t>
              </a:r>
              <a:endParaRPr b="0" i="0" sz="2300" u="none" cap="none" strike="noStrike">
                <a:solidFill>
                  <a:schemeClr val="lt1"/>
                </a:solidFill>
                <a:latin typeface="Century Gothic"/>
                <a:ea typeface="Century Gothic"/>
                <a:cs typeface="Century Gothic"/>
                <a:sym typeface="Century Gothic"/>
              </a:endParaRPr>
            </a:p>
          </p:txBody>
        </p:sp>
        <p:sp>
          <p:nvSpPr>
            <p:cNvPr id="149" name="Google Shape;149;p17"/>
            <p:cNvSpPr/>
            <p:nvPr/>
          </p:nvSpPr>
          <p:spPr>
            <a:xfrm>
              <a:off x="4168305" y="2455619"/>
              <a:ext cx="766008" cy="766008"/>
            </a:xfrm>
            <a:prstGeom prst="ellipse">
              <a:avLst/>
            </a:prstGeom>
            <a:solidFill>
              <a:srgbClr val="CBE2F5">
                <a:alpha val="89803"/>
              </a:srgbClr>
            </a:solidFill>
            <a:ln cap="flat" cmpd="sng" w="12700">
              <a:solidFill>
                <a:srgbClr val="CBE2F5">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
            <p:cNvSpPr/>
            <p:nvPr/>
          </p:nvSpPr>
          <p:spPr>
            <a:xfrm>
              <a:off x="5124086" y="710292"/>
              <a:ext cx="2188594" cy="1633739"/>
            </a:xfrm>
            <a:prstGeom prst="round2SameRect">
              <a:avLst>
                <a:gd fmla="val 8000" name="adj1"/>
                <a:gd fmla="val 0" name="adj2"/>
              </a:avLst>
            </a:prstGeom>
            <a:solidFill>
              <a:schemeClr val="lt1">
                <a:alpha val="89803"/>
              </a:schemeClr>
            </a:solidFill>
            <a:ln cap="flat" cmpd="sng" w="12700">
              <a:solidFill>
                <a:srgbClr val="19AC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txBox="1"/>
            <p:nvPr/>
          </p:nvSpPr>
          <p:spPr>
            <a:xfrm>
              <a:off x="5162366" y="748572"/>
              <a:ext cx="2112034" cy="1595459"/>
            </a:xfrm>
            <a:prstGeom prst="rect">
              <a:avLst/>
            </a:prstGeom>
            <a:noFill/>
            <a:ln>
              <a:noFill/>
            </a:ln>
          </p:spPr>
          <p:txBody>
            <a:bodyPr anchorCtr="0" anchor="t" bIns="20300" lIns="20300" spcFirstLastPara="1" rIns="20300" wrap="square" tIns="60950">
              <a:noAutofit/>
            </a:bodyPr>
            <a:lstStyle/>
            <a:p>
              <a:pPr indent="-171450" lvl="1" marL="171450" marR="0" rtl="0" algn="l">
                <a:lnSpc>
                  <a:spcPct val="90000"/>
                </a:lnSpc>
                <a:spcBef>
                  <a:spcPts val="0"/>
                </a:spcBef>
                <a:spcAft>
                  <a:spcPts val="0"/>
                </a:spcAft>
                <a:buClr>
                  <a:schemeClr val="dk1"/>
                </a:buClr>
                <a:buSzPts val="1600"/>
                <a:buFont typeface="Century Gothic"/>
                <a:buChar char="•"/>
              </a:pPr>
              <a:r>
                <a:rPr b="0" i="0" lang="en-US" sz="1600" u="none" cap="none" strike="noStrike">
                  <a:solidFill>
                    <a:schemeClr val="dk1"/>
                  </a:solidFill>
                  <a:latin typeface="Century Gothic"/>
                  <a:ea typeface="Century Gothic"/>
                  <a:cs typeface="Century Gothic"/>
                  <a:sym typeface="Century Gothic"/>
                </a:rPr>
                <a:t>Add in conditional steps to get approvals for large orders over a certain value</a:t>
              </a:r>
              <a:endParaRPr b="0" i="0" sz="1600" u="none" cap="none" strike="noStrike">
                <a:solidFill>
                  <a:schemeClr val="dk1"/>
                </a:solidFill>
                <a:latin typeface="Century Gothic"/>
                <a:ea typeface="Century Gothic"/>
                <a:cs typeface="Century Gothic"/>
                <a:sym typeface="Century Gothic"/>
              </a:endParaRPr>
            </a:p>
          </p:txBody>
        </p:sp>
        <p:sp>
          <p:nvSpPr>
            <p:cNvPr id="152" name="Google Shape;152;p17"/>
            <p:cNvSpPr/>
            <p:nvPr/>
          </p:nvSpPr>
          <p:spPr>
            <a:xfrm>
              <a:off x="5124086" y="2344032"/>
              <a:ext cx="2188594" cy="702508"/>
            </a:xfrm>
            <a:prstGeom prst="rect">
              <a:avLst/>
            </a:prstGeom>
            <a:solidFill>
              <a:srgbClr val="19ACE4"/>
            </a:solidFill>
            <a:ln cap="flat" cmpd="sng" w="12700">
              <a:solidFill>
                <a:srgbClr val="19AC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txBox="1"/>
            <p:nvPr/>
          </p:nvSpPr>
          <p:spPr>
            <a:xfrm>
              <a:off x="5124086" y="2344032"/>
              <a:ext cx="1541263" cy="702508"/>
            </a:xfrm>
            <a:prstGeom prst="rect">
              <a:avLst/>
            </a:prstGeom>
            <a:noFill/>
            <a:ln>
              <a:noFill/>
            </a:ln>
          </p:spPr>
          <p:txBody>
            <a:bodyPr anchorCtr="0" anchor="ctr" bIns="0" lIns="87625" spcFirstLastPara="1" rIns="29200" wrap="square" tIns="0">
              <a:noAutofit/>
            </a:bodyPr>
            <a:lstStyle/>
            <a:p>
              <a:pPr indent="0" lvl="0" marL="0" marR="0" rtl="0" algn="l">
                <a:lnSpc>
                  <a:spcPct val="90000"/>
                </a:lnSpc>
                <a:spcBef>
                  <a:spcPts val="0"/>
                </a:spcBef>
                <a:spcAft>
                  <a:spcPts val="0"/>
                </a:spcAft>
                <a:buNone/>
              </a:pPr>
              <a:r>
                <a:rPr b="0" i="0" lang="en-US" sz="2300" u="none" cap="none" strike="noStrike">
                  <a:solidFill>
                    <a:schemeClr val="lt1"/>
                  </a:solidFill>
                  <a:latin typeface="Century Gothic"/>
                  <a:ea typeface="Century Gothic"/>
                  <a:cs typeface="Century Gothic"/>
                  <a:sym typeface="Century Gothic"/>
                </a:rPr>
                <a:t>SALES</a:t>
              </a:r>
              <a:endParaRPr b="0" i="0" sz="2300" u="none" cap="none" strike="noStrike">
                <a:solidFill>
                  <a:schemeClr val="lt1"/>
                </a:solidFill>
                <a:latin typeface="Century Gothic"/>
                <a:ea typeface="Century Gothic"/>
                <a:cs typeface="Century Gothic"/>
                <a:sym typeface="Century Gothic"/>
              </a:endParaRPr>
            </a:p>
          </p:txBody>
        </p:sp>
        <p:sp>
          <p:nvSpPr>
            <p:cNvPr id="154" name="Google Shape;154;p17"/>
            <p:cNvSpPr/>
            <p:nvPr/>
          </p:nvSpPr>
          <p:spPr>
            <a:xfrm>
              <a:off x="6727262" y="2455619"/>
              <a:ext cx="766008" cy="766008"/>
            </a:xfrm>
            <a:prstGeom prst="ellipse">
              <a:avLst/>
            </a:prstGeom>
            <a:solidFill>
              <a:srgbClr val="CBE2F5">
                <a:alpha val="89803"/>
              </a:srgbClr>
            </a:solidFill>
            <a:ln cap="flat" cmpd="sng" w="12700">
              <a:solidFill>
                <a:srgbClr val="CBE2F5">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a:off x="7683044" y="710292"/>
              <a:ext cx="2188594" cy="1633739"/>
            </a:xfrm>
            <a:prstGeom prst="round2SameRect">
              <a:avLst>
                <a:gd fmla="val 8000" name="adj1"/>
                <a:gd fmla="val 0" name="adj2"/>
              </a:avLst>
            </a:prstGeom>
            <a:solidFill>
              <a:schemeClr val="lt1">
                <a:alpha val="89803"/>
              </a:schemeClr>
            </a:solidFill>
            <a:ln cap="flat" cmpd="sng" w="12700">
              <a:solidFill>
                <a:srgbClr val="19AC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txBox="1"/>
            <p:nvPr/>
          </p:nvSpPr>
          <p:spPr>
            <a:xfrm>
              <a:off x="7721324" y="748572"/>
              <a:ext cx="2112034" cy="1595459"/>
            </a:xfrm>
            <a:prstGeom prst="rect">
              <a:avLst/>
            </a:prstGeom>
            <a:noFill/>
            <a:ln>
              <a:noFill/>
            </a:ln>
          </p:spPr>
          <p:txBody>
            <a:bodyPr anchorCtr="0" anchor="t" bIns="20300" lIns="20300" spcFirstLastPara="1" rIns="20300" wrap="square" tIns="60950">
              <a:noAutofit/>
            </a:bodyPr>
            <a:lstStyle/>
            <a:p>
              <a:pPr indent="-171450" lvl="1" marL="171450" marR="0" rtl="0" algn="l">
                <a:lnSpc>
                  <a:spcPct val="90000"/>
                </a:lnSpc>
                <a:spcBef>
                  <a:spcPts val="0"/>
                </a:spcBef>
                <a:spcAft>
                  <a:spcPts val="0"/>
                </a:spcAft>
                <a:buClr>
                  <a:schemeClr val="dk1"/>
                </a:buClr>
                <a:buSzPts val="1600"/>
                <a:buFont typeface="Century Gothic"/>
                <a:buChar char="•"/>
              </a:pPr>
              <a:r>
                <a:rPr b="0" i="0" lang="en-US" sz="1600" u="none" cap="none" strike="noStrike">
                  <a:solidFill>
                    <a:schemeClr val="dk1"/>
                  </a:solidFill>
                  <a:latin typeface="Century Gothic"/>
                  <a:ea typeface="Century Gothic"/>
                  <a:cs typeface="Century Gothic"/>
                  <a:sym typeface="Century Gothic"/>
                </a:rPr>
                <a:t>Improve response time to service requests by auto-assigning tickets to specialists</a:t>
              </a:r>
              <a:endParaRPr b="0" i="0" sz="1600" u="none" cap="none" strike="noStrike">
                <a:solidFill>
                  <a:schemeClr val="dk1"/>
                </a:solidFill>
                <a:latin typeface="Century Gothic"/>
                <a:ea typeface="Century Gothic"/>
                <a:cs typeface="Century Gothic"/>
                <a:sym typeface="Century Gothic"/>
              </a:endParaRPr>
            </a:p>
          </p:txBody>
        </p:sp>
        <p:sp>
          <p:nvSpPr>
            <p:cNvPr id="157" name="Google Shape;157;p17"/>
            <p:cNvSpPr/>
            <p:nvPr/>
          </p:nvSpPr>
          <p:spPr>
            <a:xfrm>
              <a:off x="7683044" y="2344032"/>
              <a:ext cx="2188594" cy="702508"/>
            </a:xfrm>
            <a:prstGeom prst="rect">
              <a:avLst/>
            </a:prstGeom>
            <a:solidFill>
              <a:srgbClr val="19ACE4"/>
            </a:solidFill>
            <a:ln cap="flat" cmpd="sng" w="12700">
              <a:solidFill>
                <a:srgbClr val="19AC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txBox="1"/>
            <p:nvPr/>
          </p:nvSpPr>
          <p:spPr>
            <a:xfrm>
              <a:off x="7683044" y="2344032"/>
              <a:ext cx="1541263" cy="702508"/>
            </a:xfrm>
            <a:prstGeom prst="rect">
              <a:avLst/>
            </a:prstGeom>
            <a:noFill/>
            <a:ln>
              <a:noFill/>
            </a:ln>
          </p:spPr>
          <p:txBody>
            <a:bodyPr anchorCtr="0" anchor="ctr" bIns="0" lIns="87625" spcFirstLastPara="1" rIns="29200" wrap="square" tIns="0">
              <a:noAutofit/>
            </a:bodyPr>
            <a:lstStyle/>
            <a:p>
              <a:pPr indent="0" lvl="0" marL="0" marR="0" rtl="0" algn="l">
                <a:lnSpc>
                  <a:spcPct val="90000"/>
                </a:lnSpc>
                <a:spcBef>
                  <a:spcPts val="0"/>
                </a:spcBef>
                <a:spcAft>
                  <a:spcPts val="0"/>
                </a:spcAft>
                <a:buNone/>
              </a:pPr>
              <a:r>
                <a:rPr b="0" i="0" lang="en-US" sz="2300" u="none" cap="none" strike="noStrike">
                  <a:solidFill>
                    <a:schemeClr val="lt1"/>
                  </a:solidFill>
                  <a:latin typeface="Century Gothic"/>
                  <a:ea typeface="Century Gothic"/>
                  <a:cs typeface="Century Gothic"/>
                  <a:sym typeface="Century Gothic"/>
                </a:rPr>
                <a:t>IT</a:t>
              </a:r>
              <a:endParaRPr b="0" i="0" sz="2300" u="none" cap="none" strike="noStrike">
                <a:solidFill>
                  <a:schemeClr val="lt1"/>
                </a:solidFill>
                <a:latin typeface="Century Gothic"/>
                <a:ea typeface="Century Gothic"/>
                <a:cs typeface="Century Gothic"/>
                <a:sym typeface="Century Gothic"/>
              </a:endParaRPr>
            </a:p>
          </p:txBody>
        </p:sp>
        <p:sp>
          <p:nvSpPr>
            <p:cNvPr id="159" name="Google Shape;159;p17"/>
            <p:cNvSpPr/>
            <p:nvPr/>
          </p:nvSpPr>
          <p:spPr>
            <a:xfrm>
              <a:off x="9286220" y="2455619"/>
              <a:ext cx="766008" cy="766008"/>
            </a:xfrm>
            <a:prstGeom prst="ellipse">
              <a:avLst/>
            </a:prstGeom>
            <a:solidFill>
              <a:srgbClr val="CBE2F5">
                <a:alpha val="89803"/>
              </a:srgbClr>
            </a:solidFill>
            <a:ln cap="flat" cmpd="sng" w="12700">
              <a:solidFill>
                <a:srgbClr val="CBE2F5">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17"/>
          <p:cNvSpPr/>
          <p:nvPr/>
        </p:nvSpPr>
        <p:spPr>
          <a:xfrm>
            <a:off x="1066800" y="5282168"/>
            <a:ext cx="6096000"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800" u="none" cap="none" strike="noStrike">
                <a:solidFill>
                  <a:schemeClr val="dk1"/>
                </a:solidFill>
                <a:latin typeface="Arial"/>
                <a:ea typeface="Arial"/>
                <a:cs typeface="Arial"/>
                <a:sym typeface="Arial"/>
              </a:rPr>
              <a:t>BPI</a:t>
            </a:r>
            <a:r>
              <a:rPr b="0" i="0" lang="en-US" sz="1800" u="none" cap="none" strike="noStrike">
                <a:solidFill>
                  <a:schemeClr val="dk1"/>
                </a:solidFill>
                <a:latin typeface="Arial"/>
                <a:ea typeface="Arial"/>
                <a:cs typeface="Arial"/>
                <a:sym typeface="Arial"/>
              </a:rPr>
              <a:t> aims to pinpoint the skills or processes that need improvement in ensuring smooth procedures, efficient workflow, and business expansion</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rPr lang="en-US"/>
              <a:t>BPI Methodologies</a:t>
            </a:r>
            <a:endParaRPr/>
          </a:p>
        </p:txBody>
      </p:sp>
      <p:grpSp>
        <p:nvGrpSpPr>
          <p:cNvPr id="166" name="Google Shape;166;p18"/>
          <p:cNvGrpSpPr/>
          <p:nvPr/>
        </p:nvGrpSpPr>
        <p:grpSpPr>
          <a:xfrm>
            <a:off x="4458321" y="2844182"/>
            <a:ext cx="3473064" cy="3401110"/>
            <a:chOff x="3292667" y="265404"/>
            <a:chExt cx="3473064" cy="3401110"/>
          </a:xfrm>
        </p:grpSpPr>
        <p:sp>
          <p:nvSpPr>
            <p:cNvPr id="167" name="Google Shape;167;p18"/>
            <p:cNvSpPr/>
            <p:nvPr/>
          </p:nvSpPr>
          <p:spPr>
            <a:xfrm>
              <a:off x="3462919" y="265404"/>
              <a:ext cx="3302812" cy="3302812"/>
            </a:xfrm>
            <a:prstGeom prst="pie">
              <a:avLst>
                <a:gd fmla="val 16200000" name="adj1"/>
                <a:gd fmla="val 1800000" name="adj2"/>
              </a:avLst>
            </a:prstGeom>
            <a:solidFill>
              <a:srgbClr val="19ACE4"/>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txBox="1"/>
            <p:nvPr/>
          </p:nvSpPr>
          <p:spPr>
            <a:xfrm>
              <a:off x="5258627" y="874852"/>
              <a:ext cx="1120597" cy="1100937"/>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None/>
              </a:pPr>
              <a:r>
                <a:rPr lang="en-US" sz="1100">
                  <a:solidFill>
                    <a:schemeClr val="lt1"/>
                  </a:solidFill>
                  <a:latin typeface="Century Gothic"/>
                  <a:ea typeface="Century Gothic"/>
                  <a:cs typeface="Century Gothic"/>
                  <a:sym typeface="Century Gothic"/>
                </a:rPr>
                <a:t>Sometimes there may be a failure to communicate plans across the organization</a:t>
              </a:r>
              <a:endParaRPr sz="1100">
                <a:solidFill>
                  <a:schemeClr val="lt1"/>
                </a:solidFill>
                <a:latin typeface="Century Gothic"/>
                <a:ea typeface="Century Gothic"/>
                <a:cs typeface="Century Gothic"/>
                <a:sym typeface="Century Gothic"/>
              </a:endParaRPr>
            </a:p>
          </p:txBody>
        </p:sp>
        <p:sp>
          <p:nvSpPr>
            <p:cNvPr id="169" name="Google Shape;169;p18"/>
            <p:cNvSpPr/>
            <p:nvPr/>
          </p:nvSpPr>
          <p:spPr>
            <a:xfrm>
              <a:off x="3292667" y="363702"/>
              <a:ext cx="3302812" cy="3302812"/>
            </a:xfrm>
            <a:prstGeom prst="pie">
              <a:avLst>
                <a:gd fmla="val 1800000" name="adj1"/>
                <a:gd fmla="val 9000000" name="adj2"/>
              </a:avLst>
            </a:prstGeom>
            <a:solidFill>
              <a:srgbClr val="19ACE4"/>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txBox="1"/>
            <p:nvPr/>
          </p:nvSpPr>
          <p:spPr>
            <a:xfrm>
              <a:off x="4197009" y="2447620"/>
              <a:ext cx="1494129" cy="1022299"/>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None/>
              </a:pPr>
              <a:r>
                <a:rPr lang="en-US" sz="1100">
                  <a:solidFill>
                    <a:schemeClr val="lt1"/>
                  </a:solidFill>
                  <a:latin typeface="Century Gothic"/>
                  <a:ea typeface="Century Gothic"/>
                  <a:cs typeface="Century Gothic"/>
                  <a:sym typeface="Century Gothic"/>
                </a:rPr>
                <a:t>work teams may be resistant to change, </a:t>
              </a:r>
              <a:endParaRPr sz="1100">
                <a:solidFill>
                  <a:schemeClr val="lt1"/>
                </a:solidFill>
                <a:latin typeface="Century Gothic"/>
                <a:ea typeface="Century Gothic"/>
                <a:cs typeface="Century Gothic"/>
                <a:sym typeface="Century Gothic"/>
              </a:endParaRPr>
            </a:p>
          </p:txBody>
        </p:sp>
        <p:sp>
          <p:nvSpPr>
            <p:cNvPr id="171" name="Google Shape;171;p18"/>
            <p:cNvSpPr/>
            <p:nvPr/>
          </p:nvSpPr>
          <p:spPr>
            <a:xfrm>
              <a:off x="3292667" y="363702"/>
              <a:ext cx="3302812" cy="3302812"/>
            </a:xfrm>
            <a:prstGeom prst="pie">
              <a:avLst>
                <a:gd fmla="val 9000000" name="adj1"/>
                <a:gd fmla="val 16200000" name="adj2"/>
              </a:avLst>
            </a:prstGeom>
            <a:solidFill>
              <a:srgbClr val="19ACE4"/>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txBox="1"/>
            <p:nvPr/>
          </p:nvSpPr>
          <p:spPr>
            <a:xfrm>
              <a:off x="3646540" y="1012469"/>
              <a:ext cx="1120597" cy="1100937"/>
            </a:xfrm>
            <a:prstGeom prst="rect">
              <a:avLst/>
            </a:prstGeom>
            <a:noFill/>
            <a:ln>
              <a:noFill/>
            </a:ln>
          </p:spPr>
          <p:txBody>
            <a:bodyPr anchorCtr="0" anchor="ctr" bIns="13950" lIns="13950" spcFirstLastPara="1" rIns="13950" wrap="square" tIns="13950">
              <a:noAutofit/>
            </a:bodyPr>
            <a:lstStyle/>
            <a:p>
              <a:pPr indent="0" lvl="0" marL="0" marR="0" rtl="0" algn="ctr">
                <a:lnSpc>
                  <a:spcPct val="90000"/>
                </a:lnSpc>
                <a:spcBef>
                  <a:spcPts val="0"/>
                </a:spcBef>
                <a:spcAft>
                  <a:spcPts val="0"/>
                </a:spcAft>
                <a:buNone/>
              </a:pPr>
              <a:r>
                <a:rPr lang="en-US" sz="1100">
                  <a:solidFill>
                    <a:schemeClr val="lt1"/>
                  </a:solidFill>
                  <a:latin typeface="Century Gothic"/>
                  <a:ea typeface="Century Gothic"/>
                  <a:cs typeface="Century Gothic"/>
                  <a:sym typeface="Century Gothic"/>
                </a:rPr>
                <a:t>avoiding scheduled improvements that are not in line with the business goals. </a:t>
              </a:r>
              <a:endParaRPr sz="1100">
                <a:solidFill>
                  <a:schemeClr val="lt1"/>
                </a:solidFill>
                <a:latin typeface="Century Gothic"/>
                <a:ea typeface="Century Gothic"/>
                <a:cs typeface="Century Gothic"/>
                <a:sym typeface="Century Gothic"/>
              </a:endParaRPr>
            </a:p>
          </p:txBody>
        </p:sp>
      </p:grpSp>
      <p:sp>
        <p:nvSpPr>
          <p:cNvPr id="173" name="Google Shape;173;p18"/>
          <p:cNvSpPr/>
          <p:nvPr/>
        </p:nvSpPr>
        <p:spPr>
          <a:xfrm>
            <a:off x="1165654" y="2111820"/>
            <a:ext cx="471795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Challenges are common in BPI activities.</a:t>
            </a:r>
            <a:endParaRPr/>
          </a:p>
        </p:txBody>
      </p:sp>
      <p:sp>
        <p:nvSpPr>
          <p:cNvPr id="174" name="Google Shape;174;p18"/>
          <p:cNvSpPr/>
          <p:nvPr/>
        </p:nvSpPr>
        <p:spPr>
          <a:xfrm>
            <a:off x="535459" y="2578778"/>
            <a:ext cx="4399005" cy="1169551"/>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400">
                <a:solidFill>
                  <a:schemeClr val="dk1"/>
                </a:solidFill>
                <a:latin typeface="Times New Roman"/>
                <a:ea typeface="Times New Roman"/>
                <a:cs typeface="Times New Roman"/>
                <a:sym typeface="Times New Roman"/>
              </a:rPr>
              <a:t>t’s possible that there will be a breakdown in communication strategies across the organization, that work teams will be opposed to change, and that planned improvements that are not consistent with business objectives will be avoided.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rPr lang="en-US"/>
              <a:t>BPI Methodologies</a:t>
            </a:r>
            <a:endParaRPr/>
          </a:p>
        </p:txBody>
      </p:sp>
      <p:sp>
        <p:nvSpPr>
          <p:cNvPr id="180" name="Google Shape;180;p19"/>
          <p:cNvSpPr txBox="1"/>
          <p:nvPr>
            <p:ph idx="1" type="body"/>
          </p:nvPr>
        </p:nvSpPr>
        <p:spPr>
          <a:xfrm>
            <a:off x="1066800" y="2103120"/>
            <a:ext cx="10058400" cy="3931920"/>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800"/>
              <a:buChar char="◦"/>
            </a:pPr>
            <a:r>
              <a:rPr lang="en-US">
                <a:latin typeface="Times New Roman"/>
                <a:ea typeface="Times New Roman"/>
                <a:cs typeface="Times New Roman"/>
                <a:sym typeface="Times New Roman"/>
              </a:rPr>
              <a:t>Implementing these following methodologies can help organizations overcome previous mentioned obstacles. The common BPI methodologies include:</a:t>
            </a:r>
            <a:endParaRPr/>
          </a:p>
        </p:txBody>
      </p:sp>
      <p:sp>
        <p:nvSpPr>
          <p:cNvPr id="181" name="Google Shape;181;p19"/>
          <p:cNvSpPr/>
          <p:nvPr/>
        </p:nvSpPr>
        <p:spPr>
          <a:xfrm>
            <a:off x="1294701" y="3084619"/>
            <a:ext cx="6096000" cy="1477328"/>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Lean management</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Six sigma</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Agile management</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Kaizen</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Total quality management</a:t>
            </a:r>
            <a:endParaRPr b="0" i="0" sz="18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rPr lang="en-US"/>
              <a:t>Lean Management</a:t>
            </a:r>
            <a:endParaRPr/>
          </a:p>
        </p:txBody>
      </p:sp>
      <p:sp>
        <p:nvSpPr>
          <p:cNvPr id="187" name="Google Shape;187;p20"/>
          <p:cNvSpPr txBox="1"/>
          <p:nvPr>
            <p:ph idx="1" type="body"/>
          </p:nvPr>
        </p:nvSpPr>
        <p:spPr>
          <a:xfrm>
            <a:off x="1066800" y="2103120"/>
            <a:ext cx="10058400" cy="3931920"/>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800"/>
              <a:buChar char="◦"/>
            </a:pPr>
            <a:r>
              <a:rPr b="1" lang="en-US">
                <a:latin typeface="Times New Roman"/>
                <a:ea typeface="Times New Roman"/>
                <a:cs typeface="Times New Roman"/>
                <a:sym typeface="Times New Roman"/>
              </a:rPr>
              <a:t>Lean Management:</a:t>
            </a:r>
            <a:r>
              <a:rPr lang="en-US">
                <a:latin typeface="Times New Roman"/>
                <a:ea typeface="Times New Roman"/>
                <a:cs typeface="Times New Roman"/>
                <a:sym typeface="Times New Roman"/>
              </a:rPr>
              <a:t> Lean Management is a unique approach to identify waste. It involves employees and relies on continuous improvement to maximize customer value and minimize waste. </a:t>
            </a:r>
            <a:endParaRPr>
              <a:latin typeface="Times New Roman"/>
              <a:ea typeface="Times New Roman"/>
              <a:cs typeface="Times New Roman"/>
              <a:sym typeface="Times New Roman"/>
            </a:endParaRPr>
          </a:p>
          <a:p>
            <a:pPr indent="-182880" lvl="0" marL="182880" rtl="0" algn="l">
              <a:lnSpc>
                <a:spcPct val="100000"/>
              </a:lnSpc>
              <a:spcBef>
                <a:spcPts val="900"/>
              </a:spcBef>
              <a:spcAft>
                <a:spcPts val="0"/>
              </a:spcAft>
              <a:buSzPts val="1800"/>
              <a:buChar char="◦"/>
            </a:pPr>
            <a:r>
              <a:rPr lang="en-US">
                <a:latin typeface="Times New Roman"/>
                <a:ea typeface="Times New Roman"/>
                <a:cs typeface="Times New Roman"/>
                <a:sym typeface="Times New Roman"/>
              </a:rPr>
              <a:t>The main purpose of lean management is to reduce factors that waste time, effort or money. The only way to manage with it is to analyze a business process and then revise it and cut out every step that does not create value for customers</a:t>
            </a:r>
            <a:endParaRPr/>
          </a:p>
          <a:p>
            <a:pPr indent="-81279" lvl="1" marL="457200" rtl="0" algn="l">
              <a:lnSpc>
                <a:spcPct val="100000"/>
              </a:lnSpc>
              <a:spcBef>
                <a:spcPts val="500"/>
              </a:spcBef>
              <a:spcAft>
                <a:spcPts val="0"/>
              </a:spcAft>
              <a:buSzPts val="1600"/>
              <a:buNone/>
            </a:pPr>
            <a:r>
              <a:t/>
            </a:r>
            <a:endParaRPr>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4800"/>
              <a:buFont typeface="Century Gothic"/>
              <a:buNone/>
            </a:pPr>
            <a:r>
              <a:rPr b="1" lang="en-US"/>
              <a:t>Lean Principles</a:t>
            </a:r>
            <a:endParaRPr/>
          </a:p>
        </p:txBody>
      </p:sp>
      <p:sp>
        <p:nvSpPr>
          <p:cNvPr id="193" name="Google Shape;193;p21"/>
          <p:cNvSpPr txBox="1"/>
          <p:nvPr>
            <p:ph idx="1" type="body"/>
          </p:nvPr>
        </p:nvSpPr>
        <p:spPr>
          <a:xfrm>
            <a:off x="1066800" y="2103120"/>
            <a:ext cx="10058400" cy="3931920"/>
          </a:xfrm>
          <a:prstGeom prst="rect">
            <a:avLst/>
          </a:prstGeom>
          <a:noFill/>
          <a:ln>
            <a:noFill/>
          </a:ln>
        </p:spPr>
        <p:txBody>
          <a:bodyPr anchorCtr="0" anchor="t" bIns="45700" lIns="91425" spcFirstLastPara="1" rIns="91425" wrap="square" tIns="45700">
            <a:normAutofit/>
          </a:bodyPr>
          <a:lstStyle/>
          <a:p>
            <a:pPr indent="-182880" lvl="0" marL="182880" rtl="0" algn="l">
              <a:lnSpc>
                <a:spcPct val="100000"/>
              </a:lnSpc>
              <a:spcBef>
                <a:spcPts val="0"/>
              </a:spcBef>
              <a:spcAft>
                <a:spcPts val="0"/>
              </a:spcAft>
              <a:buSzPts val="1800"/>
              <a:buChar char="◦"/>
            </a:pPr>
            <a:r>
              <a:rPr lang="en-US">
                <a:latin typeface="Times New Roman"/>
                <a:ea typeface="Times New Roman"/>
                <a:cs typeface="Times New Roman"/>
                <a:sym typeface="Times New Roman"/>
              </a:rPr>
              <a:t>Lean management principles include:</a:t>
            </a:r>
            <a:endParaRPr>
              <a:latin typeface="Times New Roman"/>
              <a:ea typeface="Times New Roman"/>
              <a:cs typeface="Times New Roman"/>
              <a:sym typeface="Times New Roman"/>
            </a:endParaRPr>
          </a:p>
          <a:p>
            <a:pPr indent="-182880" lvl="1" marL="457200" rtl="0" algn="l">
              <a:lnSpc>
                <a:spcPct val="100000"/>
              </a:lnSpc>
              <a:spcBef>
                <a:spcPts val="500"/>
              </a:spcBef>
              <a:spcAft>
                <a:spcPts val="0"/>
              </a:spcAft>
              <a:buSzPts val="1600"/>
              <a:buChar char="◦"/>
            </a:pPr>
            <a:r>
              <a:rPr lang="en-US">
                <a:latin typeface="Times New Roman"/>
                <a:ea typeface="Times New Roman"/>
                <a:cs typeface="Times New Roman"/>
                <a:sym typeface="Times New Roman"/>
              </a:rPr>
              <a:t>Defining value from the standpoint of the end customer.</a:t>
            </a:r>
            <a:endParaRPr/>
          </a:p>
          <a:p>
            <a:pPr indent="-182880" lvl="1" marL="457200" rtl="0" algn="l">
              <a:lnSpc>
                <a:spcPct val="100000"/>
              </a:lnSpc>
              <a:spcBef>
                <a:spcPts val="500"/>
              </a:spcBef>
              <a:spcAft>
                <a:spcPts val="0"/>
              </a:spcAft>
              <a:buSzPts val="1600"/>
              <a:buChar char="◦"/>
            </a:pPr>
            <a:r>
              <a:rPr lang="en-US">
                <a:latin typeface="Times New Roman"/>
                <a:ea typeface="Times New Roman"/>
                <a:cs typeface="Times New Roman"/>
                <a:sym typeface="Times New Roman"/>
              </a:rPr>
              <a:t>Identifying each step in a business process and eliminating those steps that do not create value.</a:t>
            </a:r>
            <a:endParaRPr/>
          </a:p>
          <a:p>
            <a:pPr indent="-182880" lvl="1" marL="457200" rtl="0" algn="l">
              <a:lnSpc>
                <a:spcPct val="100000"/>
              </a:lnSpc>
              <a:spcBef>
                <a:spcPts val="500"/>
              </a:spcBef>
              <a:spcAft>
                <a:spcPts val="0"/>
              </a:spcAft>
              <a:buSzPts val="1600"/>
              <a:buChar char="◦"/>
            </a:pPr>
            <a:r>
              <a:rPr lang="en-US">
                <a:latin typeface="Times New Roman"/>
                <a:ea typeface="Times New Roman"/>
                <a:cs typeface="Times New Roman"/>
                <a:sym typeface="Times New Roman"/>
              </a:rPr>
              <a:t>Making the value-creating steps occur in a tight sequence.</a:t>
            </a:r>
            <a:endParaRPr/>
          </a:p>
          <a:p>
            <a:pPr indent="-182880" lvl="1" marL="457200" rtl="0" algn="l">
              <a:lnSpc>
                <a:spcPct val="100000"/>
              </a:lnSpc>
              <a:spcBef>
                <a:spcPts val="500"/>
              </a:spcBef>
              <a:spcAft>
                <a:spcPts val="0"/>
              </a:spcAft>
              <a:buSzPts val="1600"/>
              <a:buChar char="◦"/>
            </a:pPr>
            <a:r>
              <a:rPr lang="en-US">
                <a:latin typeface="Times New Roman"/>
                <a:ea typeface="Times New Roman"/>
                <a:cs typeface="Times New Roman"/>
                <a:sym typeface="Times New Roman"/>
              </a:rPr>
              <a:t>A pull system is characterized by work entering the workflow only when there is a demand for it</a:t>
            </a:r>
            <a:endParaRPr/>
          </a:p>
          <a:p>
            <a:pPr indent="-182880" lvl="1" marL="457200" rtl="0" algn="l">
              <a:lnSpc>
                <a:spcPct val="100000"/>
              </a:lnSpc>
              <a:spcBef>
                <a:spcPts val="500"/>
              </a:spcBef>
              <a:spcAft>
                <a:spcPts val="0"/>
              </a:spcAft>
              <a:buSzPts val="1600"/>
              <a:buChar char="◦"/>
            </a:pPr>
            <a:r>
              <a:rPr lang="en-US">
                <a:latin typeface="Times New Roman"/>
                <a:ea typeface="Times New Roman"/>
                <a:cs typeface="Times New Roman"/>
                <a:sym typeface="Times New Roman"/>
              </a:rPr>
              <a:t>Repeating the first three steps on a continuous basis until all waste has been eliminated.</a:t>
            </a:r>
            <a:endParaRPr/>
          </a:p>
          <a:p>
            <a:pPr indent="-68579" lvl="0" marL="182880" rtl="0" algn="l">
              <a:lnSpc>
                <a:spcPct val="100000"/>
              </a:lnSpc>
              <a:spcBef>
                <a:spcPts val="900"/>
              </a:spcBef>
              <a:spcAft>
                <a:spcPts val="0"/>
              </a:spcAft>
              <a:buSzPts val="1800"/>
              <a:buNone/>
            </a:pPr>
            <a:r>
              <a:t/>
            </a:r>
            <a:endParaRPr>
              <a:latin typeface="Times New Roman"/>
              <a:ea typeface="Times New Roman"/>
              <a:cs typeface="Times New Roman"/>
              <a:sym typeface="Times New Roman"/>
            </a:endParaRPr>
          </a:p>
        </p:txBody>
      </p:sp>
      <p:pic>
        <p:nvPicPr>
          <p:cNvPr descr="The 5 Basic Lean Principles" id="194" name="Google Shape;194;p21"/>
          <p:cNvPicPr preferRelativeResize="0"/>
          <p:nvPr/>
        </p:nvPicPr>
        <p:blipFill rotWithShape="1">
          <a:blip r:embed="rId3">
            <a:alphaModFix/>
          </a:blip>
          <a:srcRect b="0" l="0" r="0" t="0"/>
          <a:stretch/>
        </p:blipFill>
        <p:spPr>
          <a:xfrm>
            <a:off x="2068595" y="4134486"/>
            <a:ext cx="4027405" cy="232694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avon">
  <a:themeElements>
    <a:clrScheme name="Savon">
      <a:dk1>
        <a:srgbClr val="000000"/>
      </a:dk1>
      <a:lt1>
        <a:srgbClr val="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